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56" r:id="rId2"/>
  </p:sldMasterIdLst>
  <p:notesMasterIdLst>
    <p:notesMasterId r:id="rId37"/>
  </p:notesMasterIdLst>
  <p:handoutMasterIdLst>
    <p:handoutMasterId r:id="rId38"/>
  </p:handoutMasterIdLst>
  <p:sldIdLst>
    <p:sldId id="431" r:id="rId3"/>
    <p:sldId id="359" r:id="rId4"/>
    <p:sldId id="354" r:id="rId5"/>
    <p:sldId id="333" r:id="rId6"/>
    <p:sldId id="331" r:id="rId7"/>
    <p:sldId id="434" r:id="rId8"/>
    <p:sldId id="435" r:id="rId9"/>
    <p:sldId id="437" r:id="rId10"/>
    <p:sldId id="433" r:id="rId11"/>
    <p:sldId id="324" r:id="rId12"/>
    <p:sldId id="430" r:id="rId13"/>
    <p:sldId id="349" r:id="rId14"/>
    <p:sldId id="336" r:id="rId15"/>
    <p:sldId id="438" r:id="rId16"/>
    <p:sldId id="337" r:id="rId17"/>
    <p:sldId id="414" r:id="rId18"/>
    <p:sldId id="415" r:id="rId19"/>
    <p:sldId id="286" r:id="rId20"/>
    <p:sldId id="350" r:id="rId21"/>
    <p:sldId id="346" r:id="rId22"/>
    <p:sldId id="361" r:id="rId23"/>
    <p:sldId id="436" r:id="rId24"/>
    <p:sldId id="256" r:id="rId25"/>
    <p:sldId id="273" r:id="rId26"/>
    <p:sldId id="274" r:id="rId27"/>
    <p:sldId id="275" r:id="rId28"/>
    <p:sldId id="268" r:id="rId29"/>
    <p:sldId id="271" r:id="rId30"/>
    <p:sldId id="269" r:id="rId31"/>
    <p:sldId id="270" r:id="rId32"/>
    <p:sldId id="276" r:id="rId33"/>
    <p:sldId id="259" r:id="rId34"/>
    <p:sldId id="277" r:id="rId35"/>
    <p:sldId id="272" r:id="rId3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B3990"/>
    <a:srgbClr val="595959"/>
    <a:srgbClr val="FFFFFF"/>
    <a:srgbClr val="73FEFF"/>
    <a:srgbClr val="FEB04A"/>
    <a:srgbClr val="149A8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1348" autoAdjust="0"/>
    <p:restoredTop sz="89252" autoAdjust="0"/>
  </p:normalViewPr>
  <p:slideViewPr>
    <p:cSldViewPr>
      <p:cViewPr varScale="1">
        <p:scale>
          <a:sx n="81" d="100"/>
          <a:sy n="81" d="100"/>
        </p:scale>
        <p:origin x="53" y="149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712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presProps" Target="presProps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tableStyles" Target="tableStyles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notesMaster" Target="notesMasters/notesMaster1.xml"/><Relationship Id="rId40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8" Type="http://schemas.openxmlformats.org/officeDocument/2006/relationships/slide" Target="slides/slide6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handoutMaster" Target="handoutMasters/handoutMaster1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svg"/><Relationship Id="rId1" Type="http://schemas.openxmlformats.org/officeDocument/2006/relationships/image" Target="../media/image12.png"/><Relationship Id="rId6" Type="http://schemas.openxmlformats.org/officeDocument/2006/relationships/image" Target="../media/image17.svg"/><Relationship Id="rId5" Type="http://schemas.openxmlformats.org/officeDocument/2006/relationships/image" Target="../media/image16.png"/><Relationship Id="rId4" Type="http://schemas.openxmlformats.org/officeDocument/2006/relationships/image" Target="../media/image15.sv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svg"/><Relationship Id="rId1" Type="http://schemas.openxmlformats.org/officeDocument/2006/relationships/image" Target="../media/image12.png"/><Relationship Id="rId6" Type="http://schemas.openxmlformats.org/officeDocument/2006/relationships/image" Target="../media/image17.svg"/><Relationship Id="rId5" Type="http://schemas.openxmlformats.org/officeDocument/2006/relationships/image" Target="../media/image16.png"/><Relationship Id="rId4" Type="http://schemas.openxmlformats.org/officeDocument/2006/relationships/image" Target="../media/image15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7E30598-F2C1-4A96-8BD7-4F3C6C9971DC}" type="doc">
      <dgm:prSet loTypeId="urn:microsoft.com/office/officeart/2018/2/layout/IconVerticalSolidList" loCatId="icon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D622FCD8-C448-41A6-B980-A3A1EBDD307F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dirty="0"/>
            <a:t>Make referrals to LEAD</a:t>
          </a:r>
        </a:p>
      </dgm:t>
    </dgm:pt>
    <dgm:pt modelId="{82A35FC9-EAC7-4DF7-BEA4-307BBAFDF3DF}" type="parTrans" cxnId="{3AA4E72C-4933-432C-9D04-48AE0AE34E78}">
      <dgm:prSet/>
      <dgm:spPr/>
      <dgm:t>
        <a:bodyPr/>
        <a:lstStyle/>
        <a:p>
          <a:endParaRPr lang="en-US"/>
        </a:p>
      </dgm:t>
    </dgm:pt>
    <dgm:pt modelId="{9A610CFC-1D5B-4913-A66F-0B00A579132E}" type="sibTrans" cxnId="{3AA4E72C-4933-432C-9D04-48AE0AE34E78}">
      <dgm:prSet/>
      <dgm:spPr/>
      <dgm:t>
        <a:bodyPr/>
        <a:lstStyle/>
        <a:p>
          <a:endParaRPr lang="en-US"/>
        </a:p>
      </dgm:t>
    </dgm:pt>
    <dgm:pt modelId="{B7C25D59-9C75-4946-BA6D-ED3CF95B1028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dirty="0"/>
            <a:t>Participate in the operational workgroup </a:t>
          </a:r>
        </a:p>
      </dgm:t>
    </dgm:pt>
    <dgm:pt modelId="{604A867A-C3E0-4D94-BD70-EB8429920D9D}" type="parTrans" cxnId="{765981CD-1021-4692-AE21-784CEBD03A0E}">
      <dgm:prSet/>
      <dgm:spPr/>
      <dgm:t>
        <a:bodyPr/>
        <a:lstStyle/>
        <a:p>
          <a:endParaRPr lang="en-US"/>
        </a:p>
      </dgm:t>
    </dgm:pt>
    <dgm:pt modelId="{6E182295-AED7-4B9C-906C-8B7BDD4F96EC}" type="sibTrans" cxnId="{765981CD-1021-4692-AE21-784CEBD03A0E}">
      <dgm:prSet/>
      <dgm:spPr/>
      <dgm:t>
        <a:bodyPr/>
        <a:lstStyle/>
        <a:p>
          <a:endParaRPr lang="en-US"/>
        </a:p>
      </dgm:t>
    </dgm:pt>
    <dgm:pt modelId="{25821EDC-78A2-439B-B566-06AFF07D6F1B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dirty="0"/>
            <a:t>Provide feedback to the policy coordinating group to assist in evaluating the program</a:t>
          </a:r>
        </a:p>
      </dgm:t>
    </dgm:pt>
    <dgm:pt modelId="{0DE6C004-5194-4D9D-90F0-7A6677BA4CBB}" type="parTrans" cxnId="{E895F7D9-F61A-4A0B-A717-7F631A37989B}">
      <dgm:prSet/>
      <dgm:spPr/>
      <dgm:t>
        <a:bodyPr/>
        <a:lstStyle/>
        <a:p>
          <a:endParaRPr lang="en-US"/>
        </a:p>
      </dgm:t>
    </dgm:pt>
    <dgm:pt modelId="{C66E817C-E96A-4818-9300-072EEB8CCF7B}" type="sibTrans" cxnId="{E895F7D9-F61A-4A0B-A717-7F631A37989B}">
      <dgm:prSet/>
      <dgm:spPr/>
      <dgm:t>
        <a:bodyPr/>
        <a:lstStyle/>
        <a:p>
          <a:endParaRPr lang="en-US"/>
        </a:p>
      </dgm:t>
    </dgm:pt>
    <dgm:pt modelId="{F2066D2D-6A9A-4BC9-986E-789418ACACCA}" type="pres">
      <dgm:prSet presAssocID="{37E30598-F2C1-4A96-8BD7-4F3C6C9971DC}" presName="root" presStyleCnt="0">
        <dgm:presLayoutVars>
          <dgm:dir/>
          <dgm:resizeHandles val="exact"/>
        </dgm:presLayoutVars>
      </dgm:prSet>
      <dgm:spPr/>
    </dgm:pt>
    <dgm:pt modelId="{57A73653-C09D-4826-926A-F0FA5B8ACDED}" type="pres">
      <dgm:prSet presAssocID="{D622FCD8-C448-41A6-B980-A3A1EBDD307F}" presName="compNode" presStyleCnt="0"/>
      <dgm:spPr/>
    </dgm:pt>
    <dgm:pt modelId="{2DD35A70-DD84-4A9B-B6E9-C2EF867C3D9A}" type="pres">
      <dgm:prSet presAssocID="{D622FCD8-C448-41A6-B980-A3A1EBDD307F}" presName="bgRect" presStyleLbl="bgShp" presStyleIdx="0" presStyleCnt="3"/>
      <dgm:spPr/>
    </dgm:pt>
    <dgm:pt modelId="{22193982-88E3-4040-84A3-72B89359D461}" type="pres">
      <dgm:prSet presAssocID="{D622FCD8-C448-41A6-B980-A3A1EBDD307F}" presName="iconRect" presStyleLbl="node1" presStyleIdx="0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Speaker phone with solid fill"/>
        </a:ext>
      </dgm:extLst>
    </dgm:pt>
    <dgm:pt modelId="{8847C75B-822E-4363-910C-FC306CAFC2E9}" type="pres">
      <dgm:prSet presAssocID="{D622FCD8-C448-41A6-B980-A3A1EBDD307F}" presName="spaceRect" presStyleCnt="0"/>
      <dgm:spPr/>
    </dgm:pt>
    <dgm:pt modelId="{64E4DE22-0E6F-43C5-9063-14E180EC0D74}" type="pres">
      <dgm:prSet presAssocID="{D622FCD8-C448-41A6-B980-A3A1EBDD307F}" presName="parTx" presStyleLbl="revTx" presStyleIdx="0" presStyleCnt="3">
        <dgm:presLayoutVars>
          <dgm:chMax val="0"/>
          <dgm:chPref val="0"/>
        </dgm:presLayoutVars>
      </dgm:prSet>
      <dgm:spPr/>
    </dgm:pt>
    <dgm:pt modelId="{AD0B6B07-EB53-4384-93C9-AEE528A948DB}" type="pres">
      <dgm:prSet presAssocID="{9A610CFC-1D5B-4913-A66F-0B00A579132E}" presName="sibTrans" presStyleCnt="0"/>
      <dgm:spPr/>
    </dgm:pt>
    <dgm:pt modelId="{6F930986-7702-4E9C-ACD8-712AA4671073}" type="pres">
      <dgm:prSet presAssocID="{B7C25D59-9C75-4946-BA6D-ED3CF95B1028}" presName="compNode" presStyleCnt="0"/>
      <dgm:spPr/>
    </dgm:pt>
    <dgm:pt modelId="{CB5B9A0E-B799-4EAC-AFF7-46F69BEE6F1D}" type="pres">
      <dgm:prSet presAssocID="{B7C25D59-9C75-4946-BA6D-ED3CF95B1028}" presName="bgRect" presStyleLbl="bgShp" presStyleIdx="1" presStyleCnt="3"/>
      <dgm:spPr/>
    </dgm:pt>
    <dgm:pt modelId="{441D08C9-65F9-4872-BBE3-B0B18E743C95}" type="pres">
      <dgm:prSet presAssocID="{B7C25D59-9C75-4946-BA6D-ED3CF95B1028}" presName="iconRect" presStyleLbl="node1" presStyleIdx="1" presStyleCnt="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Meeting with solid fill"/>
        </a:ext>
      </dgm:extLst>
    </dgm:pt>
    <dgm:pt modelId="{A7C6C888-958A-49EA-8F8A-529329C24201}" type="pres">
      <dgm:prSet presAssocID="{B7C25D59-9C75-4946-BA6D-ED3CF95B1028}" presName="spaceRect" presStyleCnt="0"/>
      <dgm:spPr/>
    </dgm:pt>
    <dgm:pt modelId="{AD572B7B-373E-46A3-B628-32AC31AF3D74}" type="pres">
      <dgm:prSet presAssocID="{B7C25D59-9C75-4946-BA6D-ED3CF95B1028}" presName="parTx" presStyleLbl="revTx" presStyleIdx="1" presStyleCnt="3">
        <dgm:presLayoutVars>
          <dgm:chMax val="0"/>
          <dgm:chPref val="0"/>
        </dgm:presLayoutVars>
      </dgm:prSet>
      <dgm:spPr/>
    </dgm:pt>
    <dgm:pt modelId="{31E95817-849A-4722-8484-9645D420BF66}" type="pres">
      <dgm:prSet presAssocID="{6E182295-AED7-4B9C-906C-8B7BDD4F96EC}" presName="sibTrans" presStyleCnt="0"/>
      <dgm:spPr/>
    </dgm:pt>
    <dgm:pt modelId="{EE52E7AA-1468-4C15-9CEB-27ECE3A41A8E}" type="pres">
      <dgm:prSet presAssocID="{25821EDC-78A2-439B-B566-06AFF07D6F1B}" presName="compNode" presStyleCnt="0"/>
      <dgm:spPr/>
    </dgm:pt>
    <dgm:pt modelId="{C1EAA79C-2C55-4C23-976E-86EAE1C09BDC}" type="pres">
      <dgm:prSet presAssocID="{25821EDC-78A2-439B-B566-06AFF07D6F1B}" presName="bgRect" presStyleLbl="bgShp" presStyleIdx="2" presStyleCnt="3"/>
      <dgm:spPr/>
    </dgm:pt>
    <dgm:pt modelId="{583D77C1-2810-41A4-BCA1-7D31C3B6715D}" type="pres">
      <dgm:prSet presAssocID="{25821EDC-78A2-439B-B566-06AFF07D6F1B}" presName="iconRect" presStyleLbl="node1" presStyleIdx="2" presStyleCnt="3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Chat with solid fill"/>
        </a:ext>
      </dgm:extLst>
    </dgm:pt>
    <dgm:pt modelId="{72503EF4-CE5B-41EB-BBBC-4BC31EA4B1E1}" type="pres">
      <dgm:prSet presAssocID="{25821EDC-78A2-439B-B566-06AFF07D6F1B}" presName="spaceRect" presStyleCnt="0"/>
      <dgm:spPr/>
    </dgm:pt>
    <dgm:pt modelId="{64179829-E2F6-470A-A914-59532B163BBE}" type="pres">
      <dgm:prSet presAssocID="{25821EDC-78A2-439B-B566-06AFF07D6F1B}" presName="parTx" presStyleLbl="revTx" presStyleIdx="2" presStyleCnt="3">
        <dgm:presLayoutVars>
          <dgm:chMax val="0"/>
          <dgm:chPref val="0"/>
        </dgm:presLayoutVars>
      </dgm:prSet>
      <dgm:spPr/>
    </dgm:pt>
  </dgm:ptLst>
  <dgm:cxnLst>
    <dgm:cxn modelId="{3AA4E72C-4933-432C-9D04-48AE0AE34E78}" srcId="{37E30598-F2C1-4A96-8BD7-4F3C6C9971DC}" destId="{D622FCD8-C448-41A6-B980-A3A1EBDD307F}" srcOrd="0" destOrd="0" parTransId="{82A35FC9-EAC7-4DF7-BEA4-307BBAFDF3DF}" sibTransId="{9A610CFC-1D5B-4913-A66F-0B00A579132E}"/>
    <dgm:cxn modelId="{1C1CFA83-6C65-4A04-8C13-D33F9E00A559}" type="presOf" srcId="{D622FCD8-C448-41A6-B980-A3A1EBDD307F}" destId="{64E4DE22-0E6F-43C5-9063-14E180EC0D74}" srcOrd="0" destOrd="0" presId="urn:microsoft.com/office/officeart/2018/2/layout/IconVerticalSolidList"/>
    <dgm:cxn modelId="{FA8D008F-77CA-44E0-B4F1-87A85426D25A}" type="presOf" srcId="{37E30598-F2C1-4A96-8BD7-4F3C6C9971DC}" destId="{F2066D2D-6A9A-4BC9-986E-789418ACACCA}" srcOrd="0" destOrd="0" presId="urn:microsoft.com/office/officeart/2018/2/layout/IconVerticalSolidList"/>
    <dgm:cxn modelId="{7E6C17A0-0D58-44CE-A36F-BD012A889C3A}" type="presOf" srcId="{B7C25D59-9C75-4946-BA6D-ED3CF95B1028}" destId="{AD572B7B-373E-46A3-B628-32AC31AF3D74}" srcOrd="0" destOrd="0" presId="urn:microsoft.com/office/officeart/2018/2/layout/IconVerticalSolidList"/>
    <dgm:cxn modelId="{765981CD-1021-4692-AE21-784CEBD03A0E}" srcId="{37E30598-F2C1-4A96-8BD7-4F3C6C9971DC}" destId="{B7C25D59-9C75-4946-BA6D-ED3CF95B1028}" srcOrd="1" destOrd="0" parTransId="{604A867A-C3E0-4D94-BD70-EB8429920D9D}" sibTransId="{6E182295-AED7-4B9C-906C-8B7BDD4F96EC}"/>
    <dgm:cxn modelId="{E895F7D9-F61A-4A0B-A717-7F631A37989B}" srcId="{37E30598-F2C1-4A96-8BD7-4F3C6C9971DC}" destId="{25821EDC-78A2-439B-B566-06AFF07D6F1B}" srcOrd="2" destOrd="0" parTransId="{0DE6C004-5194-4D9D-90F0-7A6677BA4CBB}" sibTransId="{C66E817C-E96A-4818-9300-072EEB8CCF7B}"/>
    <dgm:cxn modelId="{0E4DCADA-8B20-48FD-90E4-C57CC79BB790}" type="presOf" srcId="{25821EDC-78A2-439B-B566-06AFF07D6F1B}" destId="{64179829-E2F6-470A-A914-59532B163BBE}" srcOrd="0" destOrd="0" presId="urn:microsoft.com/office/officeart/2018/2/layout/IconVerticalSolidList"/>
    <dgm:cxn modelId="{E85763F0-50E5-47E2-868F-DD9E377AC514}" type="presParOf" srcId="{F2066D2D-6A9A-4BC9-986E-789418ACACCA}" destId="{57A73653-C09D-4826-926A-F0FA5B8ACDED}" srcOrd="0" destOrd="0" presId="urn:microsoft.com/office/officeart/2018/2/layout/IconVerticalSolidList"/>
    <dgm:cxn modelId="{45A3E7B4-7764-490A-88F6-96C96AD1D800}" type="presParOf" srcId="{57A73653-C09D-4826-926A-F0FA5B8ACDED}" destId="{2DD35A70-DD84-4A9B-B6E9-C2EF867C3D9A}" srcOrd="0" destOrd="0" presId="urn:microsoft.com/office/officeart/2018/2/layout/IconVerticalSolidList"/>
    <dgm:cxn modelId="{CE921B0C-5347-4CD0-87F6-6189AF8196AA}" type="presParOf" srcId="{57A73653-C09D-4826-926A-F0FA5B8ACDED}" destId="{22193982-88E3-4040-84A3-72B89359D461}" srcOrd="1" destOrd="0" presId="urn:microsoft.com/office/officeart/2018/2/layout/IconVerticalSolidList"/>
    <dgm:cxn modelId="{629B4AA5-612D-4CA3-96F8-0A3C86E87446}" type="presParOf" srcId="{57A73653-C09D-4826-926A-F0FA5B8ACDED}" destId="{8847C75B-822E-4363-910C-FC306CAFC2E9}" srcOrd="2" destOrd="0" presId="urn:microsoft.com/office/officeart/2018/2/layout/IconVerticalSolidList"/>
    <dgm:cxn modelId="{FCFBCA2B-C04A-42D1-9BCE-9B09FDBEB61B}" type="presParOf" srcId="{57A73653-C09D-4826-926A-F0FA5B8ACDED}" destId="{64E4DE22-0E6F-43C5-9063-14E180EC0D74}" srcOrd="3" destOrd="0" presId="urn:microsoft.com/office/officeart/2018/2/layout/IconVerticalSolidList"/>
    <dgm:cxn modelId="{31A0EF98-1C59-4C06-9180-5E23C4368B82}" type="presParOf" srcId="{F2066D2D-6A9A-4BC9-986E-789418ACACCA}" destId="{AD0B6B07-EB53-4384-93C9-AEE528A948DB}" srcOrd="1" destOrd="0" presId="urn:microsoft.com/office/officeart/2018/2/layout/IconVerticalSolidList"/>
    <dgm:cxn modelId="{1E0AC09B-AF49-40FB-80E4-9AF711633980}" type="presParOf" srcId="{F2066D2D-6A9A-4BC9-986E-789418ACACCA}" destId="{6F930986-7702-4E9C-ACD8-712AA4671073}" srcOrd="2" destOrd="0" presId="urn:microsoft.com/office/officeart/2018/2/layout/IconVerticalSolidList"/>
    <dgm:cxn modelId="{3AE22C8F-A21D-40A5-8002-D74E6220CC0E}" type="presParOf" srcId="{6F930986-7702-4E9C-ACD8-712AA4671073}" destId="{CB5B9A0E-B799-4EAC-AFF7-46F69BEE6F1D}" srcOrd="0" destOrd="0" presId="urn:microsoft.com/office/officeart/2018/2/layout/IconVerticalSolidList"/>
    <dgm:cxn modelId="{7D5F5CD2-80A1-4172-80E0-7EC0CF0AD440}" type="presParOf" srcId="{6F930986-7702-4E9C-ACD8-712AA4671073}" destId="{441D08C9-65F9-4872-BBE3-B0B18E743C95}" srcOrd="1" destOrd="0" presId="urn:microsoft.com/office/officeart/2018/2/layout/IconVerticalSolidList"/>
    <dgm:cxn modelId="{10818575-D9F3-4E12-A50A-DECFBCA5D315}" type="presParOf" srcId="{6F930986-7702-4E9C-ACD8-712AA4671073}" destId="{A7C6C888-958A-49EA-8F8A-529329C24201}" srcOrd="2" destOrd="0" presId="urn:microsoft.com/office/officeart/2018/2/layout/IconVerticalSolidList"/>
    <dgm:cxn modelId="{C89FCAFC-907D-46D6-88B9-852093F02219}" type="presParOf" srcId="{6F930986-7702-4E9C-ACD8-712AA4671073}" destId="{AD572B7B-373E-46A3-B628-32AC31AF3D74}" srcOrd="3" destOrd="0" presId="urn:microsoft.com/office/officeart/2018/2/layout/IconVerticalSolidList"/>
    <dgm:cxn modelId="{B57AB4E7-F6EB-4274-8179-FF5ECAAA417B}" type="presParOf" srcId="{F2066D2D-6A9A-4BC9-986E-789418ACACCA}" destId="{31E95817-849A-4722-8484-9645D420BF66}" srcOrd="3" destOrd="0" presId="urn:microsoft.com/office/officeart/2018/2/layout/IconVerticalSolidList"/>
    <dgm:cxn modelId="{4B75783C-427D-4DC2-B3C8-AEAC096E4F4E}" type="presParOf" srcId="{F2066D2D-6A9A-4BC9-986E-789418ACACCA}" destId="{EE52E7AA-1468-4C15-9CEB-27ECE3A41A8E}" srcOrd="4" destOrd="0" presId="urn:microsoft.com/office/officeart/2018/2/layout/IconVerticalSolidList"/>
    <dgm:cxn modelId="{89DC50D9-1291-43AD-975D-7BF17E566775}" type="presParOf" srcId="{EE52E7AA-1468-4C15-9CEB-27ECE3A41A8E}" destId="{C1EAA79C-2C55-4C23-976E-86EAE1C09BDC}" srcOrd="0" destOrd="0" presId="urn:microsoft.com/office/officeart/2018/2/layout/IconVerticalSolidList"/>
    <dgm:cxn modelId="{920E73EF-4CE6-413E-84B9-032ABA33747E}" type="presParOf" srcId="{EE52E7AA-1468-4C15-9CEB-27ECE3A41A8E}" destId="{583D77C1-2810-41A4-BCA1-7D31C3B6715D}" srcOrd="1" destOrd="0" presId="urn:microsoft.com/office/officeart/2018/2/layout/IconVerticalSolidList"/>
    <dgm:cxn modelId="{F639BB5C-C4C3-49C0-A11E-E95E3CC7A36F}" type="presParOf" srcId="{EE52E7AA-1468-4C15-9CEB-27ECE3A41A8E}" destId="{72503EF4-CE5B-41EB-BBBC-4BC31EA4B1E1}" srcOrd="2" destOrd="0" presId="urn:microsoft.com/office/officeart/2018/2/layout/IconVerticalSolidList"/>
    <dgm:cxn modelId="{738297A5-FF3A-4BAC-BCDB-D5CE9C8EEE4D}" type="presParOf" srcId="{EE52E7AA-1468-4C15-9CEB-27ECE3A41A8E}" destId="{64179829-E2F6-470A-A914-59532B163BBE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DD35A70-DD84-4A9B-B6E9-C2EF867C3D9A}">
      <dsp:nvSpPr>
        <dsp:cNvPr id="0" name=""/>
        <dsp:cNvSpPr/>
      </dsp:nvSpPr>
      <dsp:spPr>
        <a:xfrm>
          <a:off x="0" y="531"/>
          <a:ext cx="7609863" cy="1242935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2193982-88E3-4040-84A3-72B89359D461}">
      <dsp:nvSpPr>
        <dsp:cNvPr id="0" name=""/>
        <dsp:cNvSpPr/>
      </dsp:nvSpPr>
      <dsp:spPr>
        <a:xfrm>
          <a:off x="375988" y="280191"/>
          <a:ext cx="683614" cy="683614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4E4DE22-0E6F-43C5-9063-14E180EC0D74}">
      <dsp:nvSpPr>
        <dsp:cNvPr id="0" name=""/>
        <dsp:cNvSpPr/>
      </dsp:nvSpPr>
      <dsp:spPr>
        <a:xfrm>
          <a:off x="1435590" y="531"/>
          <a:ext cx="6174272" cy="124293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1544" tIns="131544" rIns="131544" bIns="131544" numCol="1" spcCol="1270" anchor="ctr" anchorCtr="0">
          <a:noAutofit/>
        </a:bodyPr>
        <a:lstStyle/>
        <a:p>
          <a:pPr marL="0" lvl="0" indent="0" algn="l" defTabSz="11112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 dirty="0"/>
            <a:t>Make referrals to LEAD</a:t>
          </a:r>
        </a:p>
      </dsp:txBody>
      <dsp:txXfrm>
        <a:off x="1435590" y="531"/>
        <a:ext cx="6174272" cy="1242935"/>
      </dsp:txXfrm>
    </dsp:sp>
    <dsp:sp modelId="{CB5B9A0E-B799-4EAC-AFF7-46F69BEE6F1D}">
      <dsp:nvSpPr>
        <dsp:cNvPr id="0" name=""/>
        <dsp:cNvSpPr/>
      </dsp:nvSpPr>
      <dsp:spPr>
        <a:xfrm>
          <a:off x="0" y="1554201"/>
          <a:ext cx="7609863" cy="1242935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41D08C9-65F9-4872-BBE3-B0B18E743C95}">
      <dsp:nvSpPr>
        <dsp:cNvPr id="0" name=""/>
        <dsp:cNvSpPr/>
      </dsp:nvSpPr>
      <dsp:spPr>
        <a:xfrm>
          <a:off x="375988" y="1833861"/>
          <a:ext cx="683614" cy="683614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D572B7B-373E-46A3-B628-32AC31AF3D74}">
      <dsp:nvSpPr>
        <dsp:cNvPr id="0" name=""/>
        <dsp:cNvSpPr/>
      </dsp:nvSpPr>
      <dsp:spPr>
        <a:xfrm>
          <a:off x="1435590" y="1554201"/>
          <a:ext cx="6174272" cy="124293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1544" tIns="131544" rIns="131544" bIns="131544" numCol="1" spcCol="1270" anchor="ctr" anchorCtr="0">
          <a:noAutofit/>
        </a:bodyPr>
        <a:lstStyle/>
        <a:p>
          <a:pPr marL="0" lvl="0" indent="0" algn="l" defTabSz="11112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 dirty="0"/>
            <a:t>Participate in the operational workgroup </a:t>
          </a:r>
        </a:p>
      </dsp:txBody>
      <dsp:txXfrm>
        <a:off x="1435590" y="1554201"/>
        <a:ext cx="6174272" cy="1242935"/>
      </dsp:txXfrm>
    </dsp:sp>
    <dsp:sp modelId="{C1EAA79C-2C55-4C23-976E-86EAE1C09BDC}">
      <dsp:nvSpPr>
        <dsp:cNvPr id="0" name=""/>
        <dsp:cNvSpPr/>
      </dsp:nvSpPr>
      <dsp:spPr>
        <a:xfrm>
          <a:off x="0" y="3107870"/>
          <a:ext cx="7609863" cy="1242935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83D77C1-2810-41A4-BCA1-7D31C3B6715D}">
      <dsp:nvSpPr>
        <dsp:cNvPr id="0" name=""/>
        <dsp:cNvSpPr/>
      </dsp:nvSpPr>
      <dsp:spPr>
        <a:xfrm>
          <a:off x="375988" y="3387531"/>
          <a:ext cx="683614" cy="683614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4179829-E2F6-470A-A914-59532B163BBE}">
      <dsp:nvSpPr>
        <dsp:cNvPr id="0" name=""/>
        <dsp:cNvSpPr/>
      </dsp:nvSpPr>
      <dsp:spPr>
        <a:xfrm>
          <a:off x="1435590" y="3107870"/>
          <a:ext cx="6174272" cy="124293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1544" tIns="131544" rIns="131544" bIns="131544" numCol="1" spcCol="1270" anchor="ctr" anchorCtr="0">
          <a:noAutofit/>
        </a:bodyPr>
        <a:lstStyle/>
        <a:p>
          <a:pPr marL="0" lvl="0" indent="0" algn="l" defTabSz="11112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 dirty="0"/>
            <a:t>Provide feedback to the policy coordinating group to assist in evaluating the program</a:t>
          </a:r>
        </a:p>
      </dsp:txBody>
      <dsp:txXfrm>
        <a:off x="1435590" y="3107870"/>
        <a:ext cx="6174272" cy="124293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C521CB8-313C-EF4B-8BB9-2531998D16C8}" type="datetimeFigureOut">
              <a:rPr lang="en-US" smtClean="0"/>
              <a:t>11/5/2021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D7844C9-7FF4-3640-9FE7-AD2BCC6A033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45210926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14AB6EF-B4FC-4F62-BDEF-E50CB88ADADB}" type="datetimeFigureOut">
              <a:rPr lang="en-US" smtClean="0"/>
              <a:t>11/5/2021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FE68069-8137-444B-AF59-B80AD8DF892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82772948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E68069-8137-444B-AF59-B80AD8DF8928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204189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FE68069-8137-444B-AF59-B80AD8DF8928}" type="slidenum">
              <a:rPr lang="en-US" smtClean="0"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3915473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FE68069-8137-444B-AF59-B80AD8DF8928}" type="slidenum">
              <a:rPr lang="en-US" smtClean="0"/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6528915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More complicated for some partners [in reality system as usual is very complicated]</a:t>
            </a:r>
            <a:r>
              <a:rPr lang="en-US" baseline="0" dirty="0"/>
              <a:t> or “more complicated than other alternatives to the system as usual”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FE68069-8137-444B-AF59-B80AD8DF8928}" type="slidenum">
              <a:rPr lang="en-US" smtClean="0"/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9183759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0B05765-7E18-462C-9C37-F73C204363F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5718427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E68069-8137-444B-AF59-B80AD8DF8928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2823786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E68069-8137-444B-AF59-B80AD8DF8928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737360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Not entirely</a:t>
            </a:r>
            <a:r>
              <a:rPr lang="en-US" baseline="0" dirty="0"/>
              <a:t> out of the justice system (that’s cases, not people) – least necessary use.  Emphasize coordination.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E68069-8137-444B-AF59-B80AD8DF8928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130487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E68069-8137-444B-AF59-B80AD8DF8928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3720751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E68069-8137-444B-AF59-B80AD8DF8928}" type="slidenum">
              <a:rPr lang="en-US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1255782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Emphasize sticks</a:t>
            </a:r>
            <a:r>
              <a:rPr lang="en-US" baseline="0" dirty="0"/>
              <a:t> still exist … just not withdrawal of services.  “Do what is most likely to change behavior.”  Not immunity from arrest and prosecution.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E68069-8137-444B-AF59-B80AD8DF8928}" type="slidenum">
              <a:rPr lang="en-US" smtClean="0"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5205879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Emphasize sticks</a:t>
            </a:r>
            <a:r>
              <a:rPr lang="en-US" baseline="0" dirty="0"/>
              <a:t> still exist … just not withdrawal of services.  “Do what is most likely to change behavior.”  Not immunity from arrest and prosecution.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E68069-8137-444B-AF59-B80AD8DF8928}" type="slidenum">
              <a:rPr lang="en-US" smtClean="0"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319768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E68069-8137-444B-AF59-B80AD8DF8928}" type="slidenum">
              <a:rPr lang="en-US" smtClean="0"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0136930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519" t="9783" r="2088" b="4348"/>
          <a:stretch/>
        </p:blipFill>
        <p:spPr>
          <a:xfrm>
            <a:off x="0" y="0"/>
            <a:ext cx="9144000" cy="6019800"/>
          </a:xfrm>
          <a:prstGeom prst="rect">
            <a:avLst/>
          </a:prstGeom>
        </p:spPr>
      </p:pic>
      <p:sp>
        <p:nvSpPr>
          <p:cNvPr id="8" name="Rectangle 7"/>
          <p:cNvSpPr/>
          <p:nvPr userDrawn="1"/>
        </p:nvSpPr>
        <p:spPr>
          <a:xfrm>
            <a:off x="1600200" y="1336675"/>
            <a:ext cx="6019800" cy="2095500"/>
          </a:xfrm>
          <a:prstGeom prst="rect">
            <a:avLst/>
          </a:prstGeom>
          <a:solidFill>
            <a:srgbClr val="149A8D">
              <a:alpha val="87059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 userDrawn="1"/>
        </p:nvSpPr>
        <p:spPr>
          <a:xfrm>
            <a:off x="1600200" y="3432175"/>
            <a:ext cx="6019800" cy="1292225"/>
          </a:xfrm>
          <a:prstGeom prst="rect">
            <a:avLst/>
          </a:prstGeom>
          <a:solidFill>
            <a:srgbClr val="FFFFFF">
              <a:alpha val="7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0" hasCustomPrompt="1"/>
          </p:nvPr>
        </p:nvSpPr>
        <p:spPr>
          <a:xfrm>
            <a:off x="1752600" y="1489076"/>
            <a:ext cx="5410200" cy="6477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b="1" i="0" baseline="0">
                <a:solidFill>
                  <a:srgbClr val="FEB04A"/>
                </a:solidFill>
                <a:latin typeface="Georgia" charset="0"/>
                <a:ea typeface="Georgia" charset="0"/>
                <a:cs typeface="Georgia" charset="0"/>
              </a:defRPr>
            </a:lvl1pPr>
            <a:lvl2pPr marL="457200" indent="0">
              <a:buNone/>
              <a:defRPr b="1" i="0">
                <a:latin typeface="Georgia" charset="0"/>
                <a:ea typeface="Georgia" charset="0"/>
                <a:cs typeface="Georgia" charset="0"/>
              </a:defRPr>
            </a:lvl2pPr>
            <a:lvl3pPr marL="914400" indent="0">
              <a:buNone/>
              <a:defRPr b="1" i="0">
                <a:latin typeface="Georgia" charset="0"/>
                <a:ea typeface="Georgia" charset="0"/>
                <a:cs typeface="Georgia" charset="0"/>
              </a:defRPr>
            </a:lvl3pPr>
            <a:lvl4pPr marL="1371600" indent="0">
              <a:buNone/>
              <a:defRPr b="1" i="0">
                <a:latin typeface="Georgia" charset="0"/>
                <a:ea typeface="Georgia" charset="0"/>
                <a:cs typeface="Georgia" charset="0"/>
              </a:defRPr>
            </a:lvl4pPr>
            <a:lvl5pPr marL="1828800" indent="0">
              <a:buNone/>
              <a:defRPr b="1" i="0">
                <a:latin typeface="Georgia" charset="0"/>
                <a:ea typeface="Georgia" charset="0"/>
                <a:cs typeface="Georgia" charset="0"/>
              </a:defRPr>
            </a:lvl5pPr>
          </a:lstStyle>
          <a:p>
            <a:pPr lvl="0"/>
            <a:r>
              <a:rPr lang="en-US"/>
              <a:t>Insert title 1 here:</a:t>
            </a:r>
            <a:endParaRPr lang="en-US" dirty="0"/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1" hasCustomPrompt="1"/>
          </p:nvPr>
        </p:nvSpPr>
        <p:spPr>
          <a:xfrm>
            <a:off x="1752600" y="2136775"/>
            <a:ext cx="5410200" cy="11398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 b="1" i="0">
                <a:solidFill>
                  <a:schemeClr val="bg1"/>
                </a:solidFill>
                <a:latin typeface="Georgia" charset="0"/>
                <a:ea typeface="Georgia" charset="0"/>
                <a:cs typeface="Georgia" charset="0"/>
              </a:defRPr>
            </a:lvl1pPr>
            <a:lvl2pPr marL="457200" indent="0">
              <a:buNone/>
              <a:defRPr sz="3200" b="1" i="0">
                <a:latin typeface="Georgia" charset="0"/>
                <a:ea typeface="Georgia" charset="0"/>
                <a:cs typeface="Georgia" charset="0"/>
              </a:defRPr>
            </a:lvl2pPr>
            <a:lvl3pPr marL="914400" indent="0">
              <a:buNone/>
              <a:defRPr sz="3200" b="1" i="0">
                <a:latin typeface="Georgia" charset="0"/>
                <a:ea typeface="Georgia" charset="0"/>
                <a:cs typeface="Georgia" charset="0"/>
              </a:defRPr>
            </a:lvl3pPr>
            <a:lvl4pPr marL="1371600" indent="0">
              <a:buNone/>
              <a:defRPr sz="3200" b="1" i="0">
                <a:latin typeface="Georgia" charset="0"/>
                <a:ea typeface="Georgia" charset="0"/>
                <a:cs typeface="Georgia" charset="0"/>
              </a:defRPr>
            </a:lvl4pPr>
            <a:lvl5pPr marL="1828800" indent="0">
              <a:buNone/>
              <a:defRPr sz="3200" b="1" i="0">
                <a:latin typeface="Georgia" charset="0"/>
                <a:ea typeface="Georgia" charset="0"/>
                <a:cs typeface="Georgia" charset="0"/>
              </a:defRPr>
            </a:lvl5pPr>
          </a:lstStyle>
          <a:p>
            <a:pPr lvl="0"/>
            <a:r>
              <a:rPr lang="en-US" dirty="0"/>
              <a:t>Title highlight </a:t>
            </a:r>
          </a:p>
          <a:p>
            <a:pPr lvl="0"/>
            <a:r>
              <a:rPr lang="en-US" dirty="0"/>
              <a:t>goes here</a:t>
            </a:r>
          </a:p>
        </p:txBody>
      </p:sp>
      <p:sp>
        <p:nvSpPr>
          <p:cNvPr id="17" name="Text Placeholder 16"/>
          <p:cNvSpPr>
            <a:spLocks noGrp="1"/>
          </p:cNvSpPr>
          <p:nvPr>
            <p:ph type="body" sz="quarter" idx="12" hasCustomPrompt="1"/>
          </p:nvPr>
        </p:nvSpPr>
        <p:spPr>
          <a:xfrm>
            <a:off x="1752600" y="3581400"/>
            <a:ext cx="3429000" cy="301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900" b="1" i="0">
                <a:solidFill>
                  <a:schemeClr val="tx1">
                    <a:lumMod val="65000"/>
                    <a:lumOff val="35000"/>
                  </a:schemeClr>
                </a:solidFill>
                <a:latin typeface="Georgia" charset="0"/>
                <a:ea typeface="Georgia" charset="0"/>
                <a:cs typeface="Georgia" charset="0"/>
              </a:defRPr>
            </a:lvl1pPr>
            <a:lvl2pPr marL="457200" indent="0">
              <a:buNone/>
              <a:defRPr sz="900" b="1" i="0">
                <a:solidFill>
                  <a:schemeClr val="tx1">
                    <a:lumMod val="65000"/>
                    <a:lumOff val="35000"/>
                  </a:schemeClr>
                </a:solidFill>
                <a:latin typeface="Georgia" charset="0"/>
                <a:ea typeface="Georgia" charset="0"/>
                <a:cs typeface="Georgia" charset="0"/>
              </a:defRPr>
            </a:lvl2pPr>
            <a:lvl3pPr marL="914400" indent="0">
              <a:buNone/>
              <a:defRPr sz="900" b="1" i="0">
                <a:solidFill>
                  <a:schemeClr val="tx1">
                    <a:lumMod val="65000"/>
                    <a:lumOff val="35000"/>
                  </a:schemeClr>
                </a:solidFill>
                <a:latin typeface="Georgia" charset="0"/>
                <a:ea typeface="Georgia" charset="0"/>
                <a:cs typeface="Georgia" charset="0"/>
              </a:defRPr>
            </a:lvl3pPr>
            <a:lvl4pPr marL="1371600" indent="0">
              <a:buNone/>
              <a:defRPr sz="900" b="1" i="0">
                <a:solidFill>
                  <a:schemeClr val="tx1">
                    <a:lumMod val="65000"/>
                    <a:lumOff val="35000"/>
                  </a:schemeClr>
                </a:solidFill>
                <a:latin typeface="Georgia" charset="0"/>
                <a:ea typeface="Georgia" charset="0"/>
                <a:cs typeface="Georgia" charset="0"/>
              </a:defRPr>
            </a:lvl4pPr>
            <a:lvl5pPr marL="1828800" indent="0">
              <a:buNone/>
              <a:defRPr sz="900" b="1" i="0">
                <a:solidFill>
                  <a:schemeClr val="tx1">
                    <a:lumMod val="65000"/>
                    <a:lumOff val="35000"/>
                  </a:schemeClr>
                </a:solidFill>
                <a:latin typeface="Georgia" charset="0"/>
                <a:ea typeface="Georgia" charset="0"/>
                <a:cs typeface="Georgia" charset="0"/>
              </a:defRPr>
            </a:lvl5pPr>
          </a:lstStyle>
          <a:p>
            <a:pPr lvl="0"/>
            <a:r>
              <a:rPr lang="en-US" dirty="0"/>
              <a:t>Subtitle goes here</a:t>
            </a:r>
          </a:p>
        </p:txBody>
      </p:sp>
      <p:sp>
        <p:nvSpPr>
          <p:cNvPr id="18" name="Text Placeholder 16"/>
          <p:cNvSpPr>
            <a:spLocks noGrp="1"/>
          </p:cNvSpPr>
          <p:nvPr>
            <p:ph type="body" sz="quarter" idx="13" hasCustomPrompt="1"/>
          </p:nvPr>
        </p:nvSpPr>
        <p:spPr>
          <a:xfrm>
            <a:off x="1752600" y="3810000"/>
            <a:ext cx="3429000" cy="381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900" b="0" i="0" baseline="0">
                <a:solidFill>
                  <a:schemeClr val="tx1">
                    <a:lumMod val="65000"/>
                    <a:lumOff val="35000"/>
                  </a:schemeClr>
                </a:solidFill>
                <a:latin typeface="Georgia" charset="0"/>
                <a:ea typeface="Georgia" charset="0"/>
                <a:cs typeface="Georgia" charset="0"/>
              </a:defRPr>
            </a:lvl1pPr>
            <a:lvl2pPr marL="457200" indent="0">
              <a:buNone/>
              <a:defRPr sz="900" b="1" i="0">
                <a:solidFill>
                  <a:schemeClr val="tx1">
                    <a:lumMod val="65000"/>
                    <a:lumOff val="35000"/>
                  </a:schemeClr>
                </a:solidFill>
                <a:latin typeface="Georgia" charset="0"/>
                <a:ea typeface="Georgia" charset="0"/>
                <a:cs typeface="Georgia" charset="0"/>
              </a:defRPr>
            </a:lvl2pPr>
            <a:lvl3pPr marL="914400" indent="0">
              <a:buNone/>
              <a:defRPr sz="900" b="1" i="0">
                <a:solidFill>
                  <a:schemeClr val="tx1">
                    <a:lumMod val="65000"/>
                    <a:lumOff val="35000"/>
                  </a:schemeClr>
                </a:solidFill>
                <a:latin typeface="Georgia" charset="0"/>
                <a:ea typeface="Georgia" charset="0"/>
                <a:cs typeface="Georgia" charset="0"/>
              </a:defRPr>
            </a:lvl3pPr>
            <a:lvl4pPr marL="1371600" indent="0">
              <a:buNone/>
              <a:defRPr sz="900" b="1" i="0">
                <a:solidFill>
                  <a:schemeClr val="tx1">
                    <a:lumMod val="65000"/>
                    <a:lumOff val="35000"/>
                  </a:schemeClr>
                </a:solidFill>
                <a:latin typeface="Georgia" charset="0"/>
                <a:ea typeface="Georgia" charset="0"/>
                <a:cs typeface="Georgia" charset="0"/>
              </a:defRPr>
            </a:lvl4pPr>
            <a:lvl5pPr marL="1828800" indent="0">
              <a:buNone/>
              <a:defRPr sz="900" b="1" i="0">
                <a:solidFill>
                  <a:schemeClr val="tx1">
                    <a:lumMod val="65000"/>
                    <a:lumOff val="35000"/>
                  </a:schemeClr>
                </a:solidFill>
                <a:latin typeface="Georgia" charset="0"/>
                <a:ea typeface="Georgia" charset="0"/>
                <a:cs typeface="Georgia" charset="0"/>
              </a:defRPr>
            </a:lvl5pPr>
          </a:lstStyle>
          <a:p>
            <a:pPr lvl="0"/>
            <a:r>
              <a:rPr lang="en-US" dirty="0"/>
              <a:t>Subtitle descriptor goes here</a:t>
            </a:r>
          </a:p>
        </p:txBody>
      </p:sp>
      <p:sp>
        <p:nvSpPr>
          <p:cNvPr id="19" name="Text Placeholder 16"/>
          <p:cNvSpPr>
            <a:spLocks noGrp="1"/>
          </p:cNvSpPr>
          <p:nvPr>
            <p:ph type="body" sz="quarter" idx="14" hasCustomPrompt="1"/>
          </p:nvPr>
        </p:nvSpPr>
        <p:spPr>
          <a:xfrm>
            <a:off x="1752600" y="4387850"/>
            <a:ext cx="3429000" cy="381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900" b="0" i="0" baseline="0">
                <a:solidFill>
                  <a:schemeClr val="tx1">
                    <a:lumMod val="65000"/>
                    <a:lumOff val="35000"/>
                  </a:schemeClr>
                </a:solidFill>
                <a:latin typeface="Georgia" charset="0"/>
                <a:ea typeface="Georgia" charset="0"/>
                <a:cs typeface="Georgia" charset="0"/>
              </a:defRPr>
            </a:lvl1pPr>
            <a:lvl2pPr marL="457200" indent="0">
              <a:buNone/>
              <a:defRPr sz="900" b="1" i="0">
                <a:solidFill>
                  <a:schemeClr val="tx1">
                    <a:lumMod val="65000"/>
                    <a:lumOff val="35000"/>
                  </a:schemeClr>
                </a:solidFill>
                <a:latin typeface="Georgia" charset="0"/>
                <a:ea typeface="Georgia" charset="0"/>
                <a:cs typeface="Georgia" charset="0"/>
              </a:defRPr>
            </a:lvl2pPr>
            <a:lvl3pPr marL="914400" indent="0">
              <a:buNone/>
              <a:defRPr sz="900" b="1" i="0">
                <a:solidFill>
                  <a:schemeClr val="tx1">
                    <a:lumMod val="65000"/>
                    <a:lumOff val="35000"/>
                  </a:schemeClr>
                </a:solidFill>
                <a:latin typeface="Georgia" charset="0"/>
                <a:ea typeface="Georgia" charset="0"/>
                <a:cs typeface="Georgia" charset="0"/>
              </a:defRPr>
            </a:lvl3pPr>
            <a:lvl4pPr marL="1371600" indent="0">
              <a:buNone/>
              <a:defRPr sz="900" b="1" i="0">
                <a:solidFill>
                  <a:schemeClr val="tx1">
                    <a:lumMod val="65000"/>
                    <a:lumOff val="35000"/>
                  </a:schemeClr>
                </a:solidFill>
                <a:latin typeface="Georgia" charset="0"/>
                <a:ea typeface="Georgia" charset="0"/>
                <a:cs typeface="Georgia" charset="0"/>
              </a:defRPr>
            </a:lvl4pPr>
            <a:lvl5pPr marL="1828800" indent="0">
              <a:buNone/>
              <a:defRPr sz="900" b="1" i="0">
                <a:solidFill>
                  <a:schemeClr val="tx1">
                    <a:lumMod val="65000"/>
                    <a:lumOff val="35000"/>
                  </a:schemeClr>
                </a:solidFill>
                <a:latin typeface="Georgia" charset="0"/>
                <a:ea typeface="Georgia" charset="0"/>
                <a:cs typeface="Georgia" charset="0"/>
              </a:defRPr>
            </a:lvl5pPr>
          </a:lstStyle>
          <a:p>
            <a:pPr lvl="0"/>
            <a:r>
              <a:rPr lang="en-US" dirty="0"/>
              <a:t>00/00/0000</a:t>
            </a:r>
          </a:p>
        </p:txBody>
      </p:sp>
      <p:sp>
        <p:nvSpPr>
          <p:cNvPr id="10" name="TextBox 9"/>
          <p:cNvSpPr txBox="1"/>
          <p:nvPr userDrawn="1"/>
        </p:nvSpPr>
        <p:spPr>
          <a:xfrm>
            <a:off x="4267200" y="6276201"/>
            <a:ext cx="46482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2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www.LEADBureau.org | info@LEADBureau.org</a:t>
            </a:r>
          </a:p>
        </p:txBody>
      </p:sp>
    </p:spTree>
    <p:extLst>
      <p:ext uri="{BB962C8B-B14F-4D97-AF65-F5344CB8AC3E}">
        <p14:creationId xmlns:p14="http://schemas.microsoft.com/office/powerpoint/2010/main" val="36139015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EA6A65-BE7D-4D61-A608-1539A25B89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55048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EA6A65-BE7D-4D61-A608-1539A25B89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927496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EA6A65-BE7D-4D61-A608-1539A25B89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809884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EA6A65-BE7D-4D61-A608-1539A25B89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495446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EA6A65-BE7D-4D61-A608-1539A25B89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90315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2B399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/>
          <p:cNvSpPr/>
          <p:nvPr userDrawn="1"/>
        </p:nvSpPr>
        <p:spPr>
          <a:xfrm>
            <a:off x="0" y="6019800"/>
            <a:ext cx="9144000" cy="838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6116782"/>
            <a:ext cx="2314871" cy="665018"/>
          </a:xfrm>
          <a:prstGeom prst="rect">
            <a:avLst/>
          </a:prstGeom>
        </p:spPr>
      </p:pic>
      <p:sp>
        <p:nvSpPr>
          <p:cNvPr id="10" name="Text Placeholder 10"/>
          <p:cNvSpPr>
            <a:spLocks noGrp="1"/>
          </p:cNvSpPr>
          <p:nvPr>
            <p:ph type="body" sz="quarter" idx="10" hasCustomPrompt="1"/>
          </p:nvPr>
        </p:nvSpPr>
        <p:spPr>
          <a:xfrm>
            <a:off x="1752600" y="1489076"/>
            <a:ext cx="5410200" cy="6477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b="1" i="0" baseline="0">
                <a:solidFill>
                  <a:srgbClr val="FEB04A"/>
                </a:solidFill>
                <a:latin typeface="Georgia" charset="0"/>
                <a:ea typeface="Georgia" charset="0"/>
                <a:cs typeface="Georgia" charset="0"/>
              </a:defRPr>
            </a:lvl1pPr>
            <a:lvl2pPr marL="457200" indent="0">
              <a:buNone/>
              <a:defRPr b="1" i="0">
                <a:latin typeface="Georgia" charset="0"/>
                <a:ea typeface="Georgia" charset="0"/>
                <a:cs typeface="Georgia" charset="0"/>
              </a:defRPr>
            </a:lvl2pPr>
            <a:lvl3pPr marL="914400" indent="0">
              <a:buNone/>
              <a:defRPr b="1" i="0">
                <a:latin typeface="Georgia" charset="0"/>
                <a:ea typeface="Georgia" charset="0"/>
                <a:cs typeface="Georgia" charset="0"/>
              </a:defRPr>
            </a:lvl3pPr>
            <a:lvl4pPr marL="1371600" indent="0">
              <a:buNone/>
              <a:defRPr b="1" i="0">
                <a:latin typeface="Georgia" charset="0"/>
                <a:ea typeface="Georgia" charset="0"/>
                <a:cs typeface="Georgia" charset="0"/>
              </a:defRPr>
            </a:lvl4pPr>
            <a:lvl5pPr marL="1828800" indent="0">
              <a:buNone/>
              <a:defRPr b="1" i="0">
                <a:latin typeface="Georgia" charset="0"/>
                <a:ea typeface="Georgia" charset="0"/>
                <a:cs typeface="Georgia" charset="0"/>
              </a:defRPr>
            </a:lvl5pPr>
          </a:lstStyle>
          <a:p>
            <a:pPr lvl="0"/>
            <a:r>
              <a:rPr lang="en-US" dirty="0"/>
              <a:t>Chapter title 1 here:</a:t>
            </a:r>
          </a:p>
        </p:txBody>
      </p:sp>
      <p:sp>
        <p:nvSpPr>
          <p:cNvPr id="11" name="Text Placeholder 16"/>
          <p:cNvSpPr>
            <a:spLocks noGrp="1"/>
          </p:cNvSpPr>
          <p:nvPr>
            <p:ph type="body" sz="quarter" idx="12" hasCustomPrompt="1"/>
          </p:nvPr>
        </p:nvSpPr>
        <p:spPr>
          <a:xfrm>
            <a:off x="1752600" y="3581400"/>
            <a:ext cx="3429000" cy="301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900" b="1" i="0">
                <a:solidFill>
                  <a:schemeClr val="bg1"/>
                </a:solidFill>
                <a:latin typeface="Georgia" charset="0"/>
                <a:ea typeface="Georgia" charset="0"/>
                <a:cs typeface="Georgia" charset="0"/>
              </a:defRPr>
            </a:lvl1pPr>
            <a:lvl2pPr marL="457200" indent="0">
              <a:buNone/>
              <a:defRPr sz="900" b="1" i="0">
                <a:solidFill>
                  <a:schemeClr val="tx1">
                    <a:lumMod val="65000"/>
                    <a:lumOff val="35000"/>
                  </a:schemeClr>
                </a:solidFill>
                <a:latin typeface="Georgia" charset="0"/>
                <a:ea typeface="Georgia" charset="0"/>
                <a:cs typeface="Georgia" charset="0"/>
              </a:defRPr>
            </a:lvl2pPr>
            <a:lvl3pPr marL="914400" indent="0">
              <a:buNone/>
              <a:defRPr sz="900" b="1" i="0">
                <a:solidFill>
                  <a:schemeClr val="tx1">
                    <a:lumMod val="65000"/>
                    <a:lumOff val="35000"/>
                  </a:schemeClr>
                </a:solidFill>
                <a:latin typeface="Georgia" charset="0"/>
                <a:ea typeface="Georgia" charset="0"/>
                <a:cs typeface="Georgia" charset="0"/>
              </a:defRPr>
            </a:lvl3pPr>
            <a:lvl4pPr marL="1371600" indent="0">
              <a:buNone/>
              <a:defRPr sz="900" b="1" i="0">
                <a:solidFill>
                  <a:schemeClr val="tx1">
                    <a:lumMod val="65000"/>
                    <a:lumOff val="35000"/>
                  </a:schemeClr>
                </a:solidFill>
                <a:latin typeface="Georgia" charset="0"/>
                <a:ea typeface="Georgia" charset="0"/>
                <a:cs typeface="Georgia" charset="0"/>
              </a:defRPr>
            </a:lvl4pPr>
            <a:lvl5pPr marL="1828800" indent="0">
              <a:buNone/>
              <a:defRPr sz="900" b="1" i="0">
                <a:solidFill>
                  <a:schemeClr val="tx1">
                    <a:lumMod val="65000"/>
                    <a:lumOff val="35000"/>
                  </a:schemeClr>
                </a:solidFill>
                <a:latin typeface="Georgia" charset="0"/>
                <a:ea typeface="Georgia" charset="0"/>
                <a:cs typeface="Georgia" charset="0"/>
              </a:defRPr>
            </a:lvl5pPr>
          </a:lstStyle>
          <a:p>
            <a:pPr lvl="0"/>
            <a:r>
              <a:rPr lang="en-US" dirty="0"/>
              <a:t>Subtitle goes here</a:t>
            </a:r>
          </a:p>
        </p:txBody>
      </p:sp>
      <p:sp>
        <p:nvSpPr>
          <p:cNvPr id="12" name="Text Placeholder 16"/>
          <p:cNvSpPr>
            <a:spLocks noGrp="1"/>
          </p:cNvSpPr>
          <p:nvPr>
            <p:ph type="body" sz="quarter" idx="13" hasCustomPrompt="1"/>
          </p:nvPr>
        </p:nvSpPr>
        <p:spPr>
          <a:xfrm>
            <a:off x="1752600" y="3810000"/>
            <a:ext cx="3429000" cy="381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900" b="0" i="0" baseline="0">
                <a:solidFill>
                  <a:schemeClr val="bg1"/>
                </a:solidFill>
                <a:latin typeface="Georgia" charset="0"/>
                <a:ea typeface="Georgia" charset="0"/>
                <a:cs typeface="Georgia" charset="0"/>
              </a:defRPr>
            </a:lvl1pPr>
            <a:lvl2pPr marL="457200" indent="0">
              <a:buNone/>
              <a:defRPr sz="900" b="1" i="0">
                <a:solidFill>
                  <a:schemeClr val="tx1">
                    <a:lumMod val="65000"/>
                    <a:lumOff val="35000"/>
                  </a:schemeClr>
                </a:solidFill>
                <a:latin typeface="Georgia" charset="0"/>
                <a:ea typeface="Georgia" charset="0"/>
                <a:cs typeface="Georgia" charset="0"/>
              </a:defRPr>
            </a:lvl2pPr>
            <a:lvl3pPr marL="914400" indent="0">
              <a:buNone/>
              <a:defRPr sz="900" b="1" i="0">
                <a:solidFill>
                  <a:schemeClr val="tx1">
                    <a:lumMod val="65000"/>
                    <a:lumOff val="35000"/>
                  </a:schemeClr>
                </a:solidFill>
                <a:latin typeface="Georgia" charset="0"/>
                <a:ea typeface="Georgia" charset="0"/>
                <a:cs typeface="Georgia" charset="0"/>
              </a:defRPr>
            </a:lvl3pPr>
            <a:lvl4pPr marL="1371600" indent="0">
              <a:buNone/>
              <a:defRPr sz="900" b="1" i="0">
                <a:solidFill>
                  <a:schemeClr val="tx1">
                    <a:lumMod val="65000"/>
                    <a:lumOff val="35000"/>
                  </a:schemeClr>
                </a:solidFill>
                <a:latin typeface="Georgia" charset="0"/>
                <a:ea typeface="Georgia" charset="0"/>
                <a:cs typeface="Georgia" charset="0"/>
              </a:defRPr>
            </a:lvl4pPr>
            <a:lvl5pPr marL="1828800" indent="0">
              <a:buNone/>
              <a:defRPr sz="900" b="1" i="0">
                <a:solidFill>
                  <a:schemeClr val="tx1">
                    <a:lumMod val="65000"/>
                    <a:lumOff val="35000"/>
                  </a:schemeClr>
                </a:solidFill>
                <a:latin typeface="Georgia" charset="0"/>
                <a:ea typeface="Georgia" charset="0"/>
                <a:cs typeface="Georgia" charset="0"/>
              </a:defRPr>
            </a:lvl5pPr>
          </a:lstStyle>
          <a:p>
            <a:pPr lvl="0"/>
            <a:r>
              <a:rPr lang="en-US" dirty="0"/>
              <a:t>Subtitle descriptor goes here</a:t>
            </a:r>
          </a:p>
        </p:txBody>
      </p:sp>
      <p:sp>
        <p:nvSpPr>
          <p:cNvPr id="13" name="Text Placeholder 13"/>
          <p:cNvSpPr>
            <a:spLocks noGrp="1"/>
          </p:cNvSpPr>
          <p:nvPr>
            <p:ph type="body" sz="quarter" idx="11" hasCustomPrompt="1"/>
          </p:nvPr>
        </p:nvSpPr>
        <p:spPr>
          <a:xfrm>
            <a:off x="1752600" y="2136775"/>
            <a:ext cx="5410200" cy="11398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 b="1" i="0">
                <a:solidFill>
                  <a:schemeClr val="bg1"/>
                </a:solidFill>
                <a:latin typeface="Georgia" charset="0"/>
                <a:ea typeface="Georgia" charset="0"/>
                <a:cs typeface="Georgia" charset="0"/>
              </a:defRPr>
            </a:lvl1pPr>
            <a:lvl2pPr marL="457200" indent="0">
              <a:buNone/>
              <a:defRPr sz="3200" b="1" i="0">
                <a:latin typeface="Georgia" charset="0"/>
                <a:ea typeface="Georgia" charset="0"/>
                <a:cs typeface="Georgia" charset="0"/>
              </a:defRPr>
            </a:lvl2pPr>
            <a:lvl3pPr marL="914400" indent="0">
              <a:buNone/>
              <a:defRPr sz="3200" b="1" i="0">
                <a:latin typeface="Georgia" charset="0"/>
                <a:ea typeface="Georgia" charset="0"/>
                <a:cs typeface="Georgia" charset="0"/>
              </a:defRPr>
            </a:lvl3pPr>
            <a:lvl4pPr marL="1371600" indent="0">
              <a:buNone/>
              <a:defRPr sz="3200" b="1" i="0">
                <a:latin typeface="Georgia" charset="0"/>
                <a:ea typeface="Georgia" charset="0"/>
                <a:cs typeface="Georgia" charset="0"/>
              </a:defRPr>
            </a:lvl4pPr>
            <a:lvl5pPr marL="1828800" indent="0">
              <a:buNone/>
              <a:defRPr sz="3200" b="1" i="0">
                <a:latin typeface="Georgia" charset="0"/>
                <a:ea typeface="Georgia" charset="0"/>
                <a:cs typeface="Georgia" charset="0"/>
              </a:defRPr>
            </a:lvl5pPr>
          </a:lstStyle>
          <a:p>
            <a:pPr lvl="0"/>
            <a:r>
              <a:rPr lang="en-US" dirty="0"/>
              <a:t>Chapter highlight </a:t>
            </a:r>
          </a:p>
          <a:p>
            <a:pPr lvl="0"/>
            <a:r>
              <a:rPr lang="en-US" dirty="0"/>
              <a:t>goes here</a:t>
            </a:r>
          </a:p>
        </p:txBody>
      </p:sp>
      <p:sp>
        <p:nvSpPr>
          <p:cNvPr id="14" name="TextBox 13"/>
          <p:cNvSpPr txBox="1"/>
          <p:nvPr userDrawn="1"/>
        </p:nvSpPr>
        <p:spPr>
          <a:xfrm>
            <a:off x="4267200" y="6276201"/>
            <a:ext cx="46482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2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www.LEADBureau.org | info@LEADBureau.org</a:t>
            </a:r>
          </a:p>
        </p:txBody>
      </p:sp>
    </p:spTree>
    <p:extLst>
      <p:ext uri="{BB962C8B-B14F-4D97-AF65-F5344CB8AC3E}">
        <p14:creationId xmlns:p14="http://schemas.microsoft.com/office/powerpoint/2010/main" val="23785223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 userDrawn="1"/>
        </p:nvSpPr>
        <p:spPr>
          <a:xfrm>
            <a:off x="4267200" y="6276201"/>
            <a:ext cx="46482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2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www.LEADBureau.org | info@LEADBureau.org</a:t>
            </a:r>
          </a:p>
        </p:txBody>
      </p:sp>
    </p:spTree>
    <p:extLst>
      <p:ext uri="{BB962C8B-B14F-4D97-AF65-F5344CB8AC3E}">
        <p14:creationId xmlns:p14="http://schemas.microsoft.com/office/powerpoint/2010/main" val="40878816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-12032" y="-12700"/>
            <a:ext cx="9175082" cy="575441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89861" y="1791929"/>
            <a:ext cx="7772400" cy="797398"/>
          </a:xfrm>
        </p:spPr>
        <p:txBody>
          <a:bodyPr anchor="b">
            <a:normAutofit/>
          </a:bodyPr>
          <a:lstStyle>
            <a:lvl1pPr algn="l">
              <a:defRPr sz="4800" b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049485" y="3602038"/>
            <a:ext cx="4833257" cy="1655762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457950" y="6033863"/>
            <a:ext cx="2057400" cy="365125"/>
          </a:xfrm>
          <a:prstGeom prst="rect">
            <a:avLst/>
          </a:prstGeo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fld id="{87744F2F-5F95-4160-BBB5-B615D10597D2}" type="datetime4">
              <a:rPr lang="en-US" smtClean="0"/>
              <a:t>November 5, 2021</a:t>
            </a:fld>
            <a:endParaRPr lang="en-US" dirty="0"/>
          </a:p>
        </p:txBody>
      </p:sp>
      <p:sp>
        <p:nvSpPr>
          <p:cNvPr id="9" name="Rectangle 8"/>
          <p:cNvSpPr/>
          <p:nvPr userDrawn="1"/>
        </p:nvSpPr>
        <p:spPr>
          <a:xfrm>
            <a:off x="-12032" y="5741714"/>
            <a:ext cx="1942432" cy="111628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ACEA6A65-BE7D-4D61-A608-1539A25B89AE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TextBox 7"/>
          <p:cNvSpPr txBox="1"/>
          <p:nvPr userDrawn="1"/>
        </p:nvSpPr>
        <p:spPr>
          <a:xfrm>
            <a:off x="471949" y="1378974"/>
            <a:ext cx="23302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en-US" sz="1800" dirty="0">
                <a:solidFill>
                  <a:schemeClr val="bg1"/>
                </a:solidFill>
              </a:rPr>
              <a:t>CITY OF MINNEAPOLIS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861" y="5906793"/>
            <a:ext cx="1252384" cy="7280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365920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008AC0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Clr>
                <a:srgbClr val="A2B427"/>
              </a:buClr>
              <a:defRPr/>
            </a:lvl1pPr>
            <a:lvl2pPr>
              <a:buClr>
                <a:srgbClr val="A2B427"/>
              </a:buClr>
              <a:defRPr/>
            </a:lvl2pPr>
            <a:lvl3pPr>
              <a:buClr>
                <a:srgbClr val="A2B427"/>
              </a:buClr>
              <a:defRPr/>
            </a:lvl3pPr>
            <a:lvl4pPr>
              <a:buClr>
                <a:srgbClr val="A2B427"/>
              </a:buClr>
              <a:defRPr/>
            </a:lvl4pPr>
            <a:lvl5pPr>
              <a:buClr>
                <a:srgbClr val="A2B427"/>
              </a:buClr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EA6A65-BE7D-4D61-A608-1539A25B89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61192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EA6A65-BE7D-4D61-A608-1539A25B89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12158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EA6A65-BE7D-4D61-A608-1539A25B89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36614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EA6A65-BE7D-4D61-A608-1539A25B89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56628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EA6A65-BE7D-4D61-A608-1539A25B89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68497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gif"/><Relationship Id="rId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.xml"/><Relationship Id="rId13" Type="http://schemas.openxmlformats.org/officeDocument/2006/relationships/image" Target="../media/image3.gif"/><Relationship Id="rId3" Type="http://schemas.openxmlformats.org/officeDocument/2006/relationships/slideLayout" Target="../slideLayouts/slideLayout6.xml"/><Relationship Id="rId7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5.xml"/><Relationship Id="rId1" Type="http://schemas.openxmlformats.org/officeDocument/2006/relationships/slideLayout" Target="../slideLayouts/slideLayout4.xml"/><Relationship Id="rId6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4.xml"/><Relationship Id="rId5" Type="http://schemas.openxmlformats.org/officeDocument/2006/relationships/slideLayout" Target="../slideLayouts/slideLayout8.xml"/><Relationship Id="rId10" Type="http://schemas.openxmlformats.org/officeDocument/2006/relationships/slideLayout" Target="../slideLayouts/slideLayout13.xml"/><Relationship Id="rId4" Type="http://schemas.openxmlformats.org/officeDocument/2006/relationships/slideLayout" Target="../slideLayouts/slideLayout7.xml"/><Relationship Id="rId9" Type="http://schemas.openxmlformats.org/officeDocument/2006/relationships/slideLayout" Target="../slideLayouts/slideLayout1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6019800"/>
            <a:ext cx="9144000" cy="838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6116782"/>
            <a:ext cx="2314871" cy="665018"/>
          </a:xfrm>
          <a:prstGeom prst="rect">
            <a:avLst/>
          </a:prstGeom>
        </p:spPr>
      </p:pic>
      <p:sp>
        <p:nvSpPr>
          <p:cNvPr id="4" name="TextBox 3"/>
          <p:cNvSpPr txBox="1"/>
          <p:nvPr userDrawn="1"/>
        </p:nvSpPr>
        <p:spPr>
          <a:xfrm>
            <a:off x="4267200" y="6276201"/>
            <a:ext cx="46482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2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www.LEADBureau.org | info@LEADBureau.org</a:t>
            </a:r>
          </a:p>
        </p:txBody>
      </p:sp>
    </p:spTree>
    <p:extLst>
      <p:ext uri="{BB962C8B-B14F-4D97-AF65-F5344CB8AC3E}">
        <p14:creationId xmlns:p14="http://schemas.microsoft.com/office/powerpoint/2010/main" val="11735315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5" r:id="rId3"/>
  </p:sldLayoutIdLst>
  <p:hf sldNum="0"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25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CEA6A65-BE7D-4D61-A608-1539A25B89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86609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7" r:id="rId1"/>
    <p:sldLayoutId id="2147483658" r:id="rId2"/>
    <p:sldLayoutId id="2147483659" r:id="rId3"/>
    <p:sldLayoutId id="2147483660" r:id="rId4"/>
    <p:sldLayoutId id="2147483661" r:id="rId5"/>
    <p:sldLayoutId id="2147483662" r:id="rId6"/>
    <p:sldLayoutId id="2147483663" r:id="rId7"/>
    <p:sldLayoutId id="2147483664" r:id="rId8"/>
    <p:sldLayoutId id="2147483665" r:id="rId9"/>
    <p:sldLayoutId id="2147483666" r:id="rId10"/>
    <p:sldLayoutId id="2147483667" r:id="rId11"/>
  </p:sldLayoutIdLst>
  <p:hf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rgbClr val="008AC0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rgbClr val="92D050"/>
        </a:buClr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92D050"/>
        </a:buClr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92D050"/>
        </a:buClr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92D050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92D050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5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5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5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sv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5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hyperlink" Target="mailto:kerri.johnson@minneapolismn.gov" TargetMode="External"/><Relationship Id="rId2" Type="http://schemas.openxmlformats.org/officeDocument/2006/relationships/hyperlink" Target="mailto:Maryellen.heng@minneapolismn.gov" TargetMode="Externa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tiff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tif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tif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Box 16">
            <a:extLst>
              <a:ext uri="{FF2B5EF4-FFF2-40B4-BE49-F238E27FC236}">
                <a16:creationId xmlns:a16="http://schemas.microsoft.com/office/drawing/2014/main" id="{8C43A230-733D-DB44-ABFE-894647511B35}"/>
              </a:ext>
            </a:extLst>
          </p:cNvPr>
          <p:cNvSpPr txBox="1"/>
          <p:nvPr/>
        </p:nvSpPr>
        <p:spPr>
          <a:xfrm>
            <a:off x="1714500" y="1981200"/>
            <a:ext cx="5715000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dirty="0">
                <a:solidFill>
                  <a:srgbClr val="FFFFFF"/>
                </a:solidFill>
              </a:rPr>
              <a:t>Law Enforcement Assisted Diversion (LEAD</a:t>
            </a:r>
            <a:r>
              <a:rPr lang="en-US" sz="2600" baseline="30000" dirty="0">
                <a:solidFill>
                  <a:srgbClr val="FFFFFF"/>
                </a:solidFill>
              </a:rPr>
              <a:t>®</a:t>
            </a:r>
            <a:r>
              <a:rPr lang="en-US" sz="2600" dirty="0">
                <a:solidFill>
                  <a:srgbClr val="FFFFFF"/>
                </a:solidFill>
              </a:rPr>
              <a:t>)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CC75DA9F-2F62-7B49-AB72-87DF2B897431}"/>
              </a:ext>
            </a:extLst>
          </p:cNvPr>
          <p:cNvSpPr txBox="1"/>
          <p:nvPr/>
        </p:nvSpPr>
        <p:spPr>
          <a:xfrm>
            <a:off x="1600200" y="3591580"/>
            <a:ext cx="58293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>
                <a:solidFill>
                  <a:srgbClr val="595959"/>
                </a:solidFill>
                <a:latin typeface="Georgia (Body)"/>
              </a:rPr>
              <a:t>LEAD National Support Bureau</a:t>
            </a:r>
          </a:p>
          <a:p>
            <a:r>
              <a:rPr lang="en-US" sz="1400" b="1" dirty="0">
                <a:solidFill>
                  <a:srgbClr val="595959"/>
                </a:solidFill>
                <a:latin typeface="Georgia (Body)"/>
              </a:rPr>
              <a:t>Green </a:t>
            </a:r>
            <a:r>
              <a:rPr lang="en-US" sz="1400" b="1">
                <a:solidFill>
                  <a:srgbClr val="595959"/>
                </a:solidFill>
                <a:latin typeface="Georgia (Body)"/>
              </a:rPr>
              <a:t>Light Presentation</a:t>
            </a:r>
            <a:endParaRPr lang="en-US" sz="1400" b="1" dirty="0">
              <a:solidFill>
                <a:srgbClr val="595959"/>
              </a:solidFill>
              <a:latin typeface="Georgia (Body)"/>
            </a:endParaRPr>
          </a:p>
        </p:txBody>
      </p:sp>
    </p:spTree>
    <p:extLst>
      <p:ext uri="{BB962C8B-B14F-4D97-AF65-F5344CB8AC3E}">
        <p14:creationId xmlns:p14="http://schemas.microsoft.com/office/powerpoint/2010/main" val="30318708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1219200"/>
            <a:ext cx="9144000" cy="484505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228600" y="1295400"/>
            <a:ext cx="8382000" cy="70480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lvl="0" indent="-406400">
              <a:spcBef>
                <a:spcPts val="640"/>
              </a:spcBef>
              <a:spcAft>
                <a:spcPts val="0"/>
              </a:spcAft>
              <a:buSzPts val="2800"/>
              <a:buChar char="•"/>
            </a:pPr>
            <a:r>
              <a:rPr lang="en-US" sz="2300" dirty="0"/>
              <a:t>What crimes do we divert:</a:t>
            </a:r>
          </a:p>
          <a:p>
            <a:pPr marL="914400" lvl="1" indent="-406400">
              <a:spcBef>
                <a:spcPts val="640"/>
              </a:spcBef>
              <a:buSzPts val="2800"/>
              <a:buChar char="•"/>
            </a:pPr>
            <a:r>
              <a:rPr lang="en-US" sz="2300" dirty="0"/>
              <a:t>Drug possession/sales</a:t>
            </a:r>
          </a:p>
          <a:p>
            <a:pPr marL="914400" lvl="1" indent="-406400">
              <a:spcBef>
                <a:spcPts val="640"/>
              </a:spcBef>
              <a:buSzPts val="2800"/>
              <a:buChar char="•"/>
            </a:pPr>
            <a:r>
              <a:rPr lang="en-US" sz="2300" dirty="0"/>
              <a:t>Low level misdemeanors &amp; violations</a:t>
            </a:r>
          </a:p>
          <a:p>
            <a:pPr marL="914400" lvl="1" indent="-406400">
              <a:spcBef>
                <a:spcPts val="640"/>
              </a:spcBef>
              <a:buSzPts val="2800"/>
              <a:buChar char="•"/>
            </a:pPr>
            <a:r>
              <a:rPr lang="en-US" sz="2300" dirty="0"/>
              <a:t>Sex work</a:t>
            </a:r>
          </a:p>
          <a:p>
            <a:pPr marL="914400" lvl="1" indent="-406400">
              <a:spcBef>
                <a:spcPts val="640"/>
              </a:spcBef>
              <a:buSzPts val="2800"/>
              <a:buChar char="•"/>
            </a:pPr>
            <a:r>
              <a:rPr lang="en-US" sz="2300" dirty="0"/>
              <a:t>System contacts driven by addiction, mental illness, poverty, or homelessness</a:t>
            </a:r>
          </a:p>
          <a:p>
            <a:pPr marL="457200" lvl="0" indent="-406400">
              <a:spcBef>
                <a:spcPts val="640"/>
              </a:spcBef>
              <a:spcAft>
                <a:spcPts val="0"/>
              </a:spcAft>
              <a:buSzPts val="2800"/>
              <a:buChar char="•"/>
            </a:pPr>
            <a:r>
              <a:rPr lang="en-US" sz="2300" dirty="0"/>
              <a:t>Who are our participants:</a:t>
            </a:r>
          </a:p>
          <a:p>
            <a:pPr marL="914400" lvl="1" indent="-406400">
              <a:spcBef>
                <a:spcPts val="640"/>
              </a:spcBef>
              <a:buSzPts val="2800"/>
              <a:buChar char="•"/>
            </a:pPr>
            <a:r>
              <a:rPr lang="en-US" sz="2300" dirty="0"/>
              <a:t>People with untreated behavioral health needs, living in extreme poverty, or are homeless and;</a:t>
            </a:r>
          </a:p>
          <a:p>
            <a:pPr marL="914400" lvl="1" indent="-406400">
              <a:spcBef>
                <a:spcPts val="640"/>
              </a:spcBef>
              <a:buSzPts val="2800"/>
              <a:buChar char="•"/>
            </a:pPr>
            <a:r>
              <a:rPr lang="en-US" sz="2300" dirty="0"/>
              <a:t>Would benefit from long-term, street-based, harm reduction case management.</a:t>
            </a:r>
          </a:p>
          <a:p>
            <a:pPr marL="914400" lvl="1" indent="-406400">
              <a:spcBef>
                <a:spcPts val="0"/>
              </a:spcBef>
              <a:spcAft>
                <a:spcPts val="0"/>
              </a:spcAft>
              <a:buSzPts val="2800"/>
              <a:buChar char="–"/>
            </a:pPr>
            <a:endParaRPr lang="en-US" sz="2800" dirty="0"/>
          </a:p>
          <a:p>
            <a:pPr marL="914400" lvl="1" indent="-406400">
              <a:spcBef>
                <a:spcPts val="0"/>
              </a:spcBef>
              <a:spcAft>
                <a:spcPts val="0"/>
              </a:spcAft>
              <a:buSzPts val="2800"/>
              <a:buChar char="–"/>
            </a:pPr>
            <a:endParaRPr lang="en-US" sz="2800" dirty="0"/>
          </a:p>
          <a:p>
            <a:pPr lvl="2"/>
            <a:endParaRPr lang="en-US" sz="2700" dirty="0">
              <a:solidFill>
                <a:srgbClr val="595959"/>
              </a:solidFill>
              <a:latin typeface="Georgia"/>
              <a:cs typeface="Georgia"/>
            </a:endParaRPr>
          </a:p>
          <a:p>
            <a:pPr lvl="1"/>
            <a:endParaRPr lang="en-US" sz="2700" dirty="0">
              <a:solidFill>
                <a:srgbClr val="595959"/>
              </a:solidFill>
              <a:latin typeface="Georgia"/>
              <a:cs typeface="Georgia"/>
            </a:endParaRPr>
          </a:p>
          <a:p>
            <a:pPr lvl="1"/>
            <a:endParaRPr lang="en-US" sz="2700" b="1" dirty="0">
              <a:solidFill>
                <a:srgbClr val="595959"/>
              </a:solidFill>
              <a:latin typeface="Georgia"/>
              <a:cs typeface="Georgia"/>
            </a:endParaRPr>
          </a:p>
          <a:p>
            <a:pPr marL="285750" indent="-285750" algn="ctr">
              <a:buFont typeface="Arial"/>
              <a:buChar char="•"/>
            </a:pPr>
            <a:endParaRPr lang="en-US" sz="2700" dirty="0">
              <a:solidFill>
                <a:srgbClr val="595959"/>
              </a:solidFill>
              <a:latin typeface="Georgia"/>
              <a:ea typeface="Georgia" charset="0"/>
              <a:cs typeface="Georgia"/>
            </a:endParaRPr>
          </a:p>
        </p:txBody>
      </p:sp>
      <p:sp>
        <p:nvSpPr>
          <p:cNvPr id="9" name="Subtitle 2"/>
          <p:cNvSpPr txBox="1">
            <a:spLocks/>
          </p:cNvSpPr>
          <p:nvPr/>
        </p:nvSpPr>
        <p:spPr>
          <a:xfrm>
            <a:off x="1" y="304800"/>
            <a:ext cx="9143998" cy="93806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500" b="1" dirty="0">
                <a:solidFill>
                  <a:schemeClr val="tx1"/>
                </a:solidFill>
                <a:latin typeface="Georgia" charset="0"/>
                <a:ea typeface="Georgia" charset="0"/>
                <a:cs typeface="Georgia" charset="0"/>
              </a:rPr>
              <a:t>LEAD at Work</a:t>
            </a:r>
          </a:p>
        </p:txBody>
      </p:sp>
    </p:spTree>
    <p:extLst>
      <p:ext uri="{BB962C8B-B14F-4D97-AF65-F5344CB8AC3E}">
        <p14:creationId xmlns:p14="http://schemas.microsoft.com/office/powerpoint/2010/main" val="212501381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1219200"/>
            <a:ext cx="9144000" cy="484505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228600" y="1465231"/>
            <a:ext cx="8382000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595959"/>
                </a:solidFill>
              </a:rPr>
              <a:t>LEAD is rooted in harm reduction principles and practices: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000" dirty="0">
              <a:solidFill>
                <a:srgbClr val="595959"/>
              </a:solidFill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595959"/>
                </a:solidFill>
              </a:rPr>
              <a:t>Harm reduction is a public health philosophy &amp; intervention that seeks to </a:t>
            </a:r>
            <a:r>
              <a:rPr lang="en-US" sz="2000" b="1" u="sng" dirty="0">
                <a:solidFill>
                  <a:srgbClr val="595959"/>
                </a:solidFill>
              </a:rPr>
              <a:t>reduce the harms</a:t>
            </a:r>
            <a:r>
              <a:rPr lang="en-US" sz="2000" dirty="0">
                <a:solidFill>
                  <a:srgbClr val="595959"/>
                </a:solidFill>
              </a:rPr>
              <a:t> associated with unmet behavioral needs, including the individual’s harm to self and others, and the harmful cycles of arrest, coercion, and punishment.</a:t>
            </a:r>
          </a:p>
          <a:p>
            <a:endParaRPr lang="en-US" sz="2000" dirty="0">
              <a:solidFill>
                <a:srgbClr val="595959"/>
              </a:solidFill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595959"/>
                </a:solidFill>
              </a:rPr>
              <a:t>Harm reduction seeks to “meet people where they are at…..but not leave them there.” </a:t>
            </a:r>
          </a:p>
          <a:p>
            <a:endParaRPr lang="en-US" sz="2000" dirty="0">
              <a:solidFill>
                <a:srgbClr val="595959"/>
              </a:solidFill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595959"/>
                </a:solidFill>
              </a:rPr>
              <a:t>As a </a:t>
            </a:r>
            <a:r>
              <a:rPr lang="en-US" sz="2000" b="1" u="sng" dirty="0">
                <a:solidFill>
                  <a:srgbClr val="595959"/>
                </a:solidFill>
              </a:rPr>
              <a:t>person-centered</a:t>
            </a:r>
            <a:r>
              <a:rPr lang="en-US" sz="2000" dirty="0">
                <a:solidFill>
                  <a:srgbClr val="595959"/>
                </a:solidFill>
              </a:rPr>
              <a:t> approach, it is nonjudgmental &amp; seeks to support the individual in identifying and addressing their needs and priorities.</a:t>
            </a:r>
          </a:p>
        </p:txBody>
      </p:sp>
      <p:sp>
        <p:nvSpPr>
          <p:cNvPr id="9" name="Subtitle 2"/>
          <p:cNvSpPr txBox="1">
            <a:spLocks/>
          </p:cNvSpPr>
          <p:nvPr/>
        </p:nvSpPr>
        <p:spPr>
          <a:xfrm>
            <a:off x="381000" y="273698"/>
            <a:ext cx="9143998" cy="93806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3600" b="1" dirty="0">
                <a:solidFill>
                  <a:srgbClr val="2B3990"/>
                </a:solidFill>
                <a:ea typeface="Georgia" charset="0"/>
                <a:cs typeface="Georgia" charset="0"/>
              </a:rPr>
              <a:t>Keys to LEAD</a:t>
            </a:r>
            <a:endParaRPr lang="en-US" sz="3500" b="1" dirty="0">
              <a:solidFill>
                <a:schemeClr val="tx1"/>
              </a:solidFill>
              <a:latin typeface="Georgia" charset="0"/>
              <a:ea typeface="Georgia" charset="0"/>
              <a:cs typeface="Georgi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845562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1219200"/>
            <a:ext cx="9144000" cy="484505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200" dirty="0"/>
          </a:p>
        </p:txBody>
      </p:sp>
      <p:sp>
        <p:nvSpPr>
          <p:cNvPr id="4" name="TextBox 3"/>
          <p:cNvSpPr txBox="1"/>
          <p:nvPr/>
        </p:nvSpPr>
        <p:spPr>
          <a:xfrm>
            <a:off x="76200" y="1447801"/>
            <a:ext cx="8724900" cy="44935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200" dirty="0">
                <a:solidFill>
                  <a:srgbClr val="595959"/>
                </a:solidFill>
                <a:cs typeface="Georgia"/>
              </a:rPr>
              <a:t>Operational partners hold twice-monthly case management meetings to conduct case reviews and joint problem solving around participant success.</a:t>
            </a:r>
          </a:p>
          <a:p>
            <a:endParaRPr lang="en-US" sz="2200" dirty="0">
              <a:solidFill>
                <a:srgbClr val="595959"/>
              </a:solidFill>
              <a:cs typeface="Georgia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200" dirty="0">
                <a:solidFill>
                  <a:srgbClr val="595959"/>
                </a:solidFill>
                <a:cs typeface="Georgia"/>
              </a:rPr>
              <a:t>Original diverted case does not proceed to court – but most LEAD participants have other cases both pre- and post-entry.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200" dirty="0">
              <a:solidFill>
                <a:srgbClr val="595959"/>
              </a:solidFill>
              <a:cs typeface="Georgia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200" dirty="0">
                <a:solidFill>
                  <a:srgbClr val="595959"/>
                </a:solidFill>
                <a:cs typeface="Georgia"/>
              </a:rPr>
              <a:t>Prosecutors reconcile such cases with each person’s individual intervention plan, and officers coordinate about what to do with subsequent offenses.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200" dirty="0">
              <a:solidFill>
                <a:srgbClr val="595959"/>
              </a:solidFill>
              <a:cs typeface="Georgia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200" dirty="0">
                <a:solidFill>
                  <a:srgbClr val="595959"/>
                </a:solidFill>
                <a:cs typeface="Georgia"/>
              </a:rPr>
              <a:t>Judges continue cases, grant prosecutors’ release motions, and consider LEAD information outside a “compliance” framework.</a:t>
            </a:r>
          </a:p>
        </p:txBody>
      </p:sp>
      <p:sp>
        <p:nvSpPr>
          <p:cNvPr id="9" name="Subtitle 2"/>
          <p:cNvSpPr txBox="1">
            <a:spLocks/>
          </p:cNvSpPr>
          <p:nvPr/>
        </p:nvSpPr>
        <p:spPr>
          <a:xfrm>
            <a:off x="457202" y="409950"/>
            <a:ext cx="8686798" cy="57473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spcBef>
                <a:spcPts val="0"/>
              </a:spcBef>
            </a:pPr>
            <a:r>
              <a:rPr lang="en-US" b="1" dirty="0">
                <a:solidFill>
                  <a:srgbClr val="2B3990"/>
                </a:solidFill>
                <a:ea typeface="Georgia" charset="0"/>
                <a:cs typeface="Georgia" charset="0"/>
              </a:rPr>
              <a:t>LEAD Nuts and Bolts</a:t>
            </a:r>
          </a:p>
        </p:txBody>
      </p:sp>
    </p:spTree>
    <p:extLst>
      <p:ext uri="{BB962C8B-B14F-4D97-AF65-F5344CB8AC3E}">
        <p14:creationId xmlns:p14="http://schemas.microsoft.com/office/powerpoint/2010/main" val="32684215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1219200"/>
            <a:ext cx="9144000" cy="484505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200" dirty="0"/>
          </a:p>
        </p:txBody>
      </p:sp>
      <p:sp>
        <p:nvSpPr>
          <p:cNvPr id="4" name="TextBox 3"/>
          <p:cNvSpPr txBox="1"/>
          <p:nvPr/>
        </p:nvSpPr>
        <p:spPr>
          <a:xfrm>
            <a:off x="342900" y="1733510"/>
            <a:ext cx="8458200" cy="38164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200" dirty="0">
                <a:solidFill>
                  <a:srgbClr val="595959"/>
                </a:solidFill>
                <a:cs typeface="Georgia"/>
              </a:rPr>
              <a:t>Community Engagement and Input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200" dirty="0">
              <a:solidFill>
                <a:srgbClr val="595959"/>
              </a:solidFill>
              <a:cs typeface="Georgia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200" dirty="0">
                <a:solidFill>
                  <a:srgbClr val="595959"/>
                </a:solidFill>
                <a:cs typeface="Georgia"/>
              </a:rPr>
              <a:t>Specified pilot geographic area</a:t>
            </a:r>
          </a:p>
          <a:p>
            <a:endParaRPr lang="en-US" sz="2200" dirty="0">
              <a:solidFill>
                <a:srgbClr val="595959"/>
              </a:solidFill>
              <a:cs typeface="Georgia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200" dirty="0">
                <a:solidFill>
                  <a:srgbClr val="595959"/>
                </a:solidFill>
                <a:cs typeface="Georgia"/>
              </a:rPr>
              <a:t>Quality over quantity</a:t>
            </a:r>
          </a:p>
          <a:p>
            <a:endParaRPr lang="en-US" sz="2200" dirty="0">
              <a:solidFill>
                <a:srgbClr val="595959"/>
              </a:solidFill>
              <a:cs typeface="Georgia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200" dirty="0">
                <a:solidFill>
                  <a:srgbClr val="595959"/>
                </a:solidFill>
                <a:cs typeface="Georgia"/>
              </a:rPr>
              <a:t>Move as fast as the slowest stakeholder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200" dirty="0">
              <a:solidFill>
                <a:srgbClr val="595959"/>
              </a:solidFill>
              <a:cs typeface="Georgia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200" dirty="0">
                <a:solidFill>
                  <a:srgbClr val="595959"/>
                </a:solidFill>
                <a:cs typeface="Georgia"/>
              </a:rPr>
              <a:t>Clear &amp; open lines of communication between all stakeholders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200" dirty="0">
              <a:solidFill>
                <a:srgbClr val="595959"/>
              </a:solidFill>
              <a:cs typeface="Georgia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200" dirty="0">
                <a:solidFill>
                  <a:srgbClr val="595959"/>
                </a:solidFill>
                <a:cs typeface="Georgia"/>
              </a:rPr>
              <a:t>Policies and procedures with broad </a:t>
            </a:r>
            <a:r>
              <a:rPr lang="en-US" sz="2200">
                <a:solidFill>
                  <a:srgbClr val="595959"/>
                </a:solidFill>
                <a:cs typeface="Georgia"/>
              </a:rPr>
              <a:t>stakeholder input</a:t>
            </a:r>
            <a:endParaRPr lang="en-US" sz="2200" dirty="0">
              <a:solidFill>
                <a:srgbClr val="595959"/>
              </a:solidFill>
              <a:cs typeface="Georgia"/>
            </a:endParaRPr>
          </a:p>
        </p:txBody>
      </p:sp>
      <p:sp>
        <p:nvSpPr>
          <p:cNvPr id="9" name="Subtitle 2"/>
          <p:cNvSpPr txBox="1">
            <a:spLocks/>
          </p:cNvSpPr>
          <p:nvPr/>
        </p:nvSpPr>
        <p:spPr>
          <a:xfrm>
            <a:off x="457202" y="409950"/>
            <a:ext cx="8686798" cy="57473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spcBef>
                <a:spcPts val="0"/>
              </a:spcBef>
            </a:pPr>
            <a:r>
              <a:rPr lang="en-US" sz="2800" b="1" dirty="0">
                <a:solidFill>
                  <a:srgbClr val="2B3990"/>
                </a:solidFill>
                <a:ea typeface="Georgia" charset="0"/>
                <a:cs typeface="Georgia" charset="0"/>
              </a:rPr>
              <a:t>Keys to Successful LEAD Implementation</a:t>
            </a:r>
          </a:p>
        </p:txBody>
      </p:sp>
    </p:spTree>
    <p:extLst>
      <p:ext uri="{BB962C8B-B14F-4D97-AF65-F5344CB8AC3E}">
        <p14:creationId xmlns:p14="http://schemas.microsoft.com/office/powerpoint/2010/main" val="694621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1219200"/>
            <a:ext cx="9144000" cy="484505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200" dirty="0"/>
          </a:p>
        </p:txBody>
      </p:sp>
      <p:sp>
        <p:nvSpPr>
          <p:cNvPr id="4" name="TextBox 3"/>
          <p:cNvSpPr txBox="1"/>
          <p:nvPr/>
        </p:nvSpPr>
        <p:spPr>
          <a:xfrm>
            <a:off x="342900" y="1733510"/>
            <a:ext cx="8458200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200" dirty="0">
                <a:solidFill>
                  <a:srgbClr val="595959"/>
                </a:solidFill>
                <a:cs typeface="Georgia"/>
              </a:rPr>
              <a:t>Slow start expected and services not contingent on performance – no one “fails” LEAD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200" dirty="0">
              <a:solidFill>
                <a:srgbClr val="595959"/>
              </a:solidFill>
              <a:cs typeface="Georgia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200" dirty="0">
                <a:solidFill>
                  <a:srgbClr val="595959"/>
                </a:solidFill>
                <a:cs typeface="Georgia"/>
              </a:rPr>
              <a:t>Not a divert-to-treatment approach</a:t>
            </a:r>
          </a:p>
          <a:p>
            <a:endParaRPr lang="en-US" sz="2200" dirty="0">
              <a:solidFill>
                <a:srgbClr val="595959"/>
              </a:solidFill>
              <a:cs typeface="Georgia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200" dirty="0">
                <a:solidFill>
                  <a:srgbClr val="595959"/>
                </a:solidFill>
                <a:cs typeface="Georgia"/>
              </a:rPr>
              <a:t>Rooted in evidence: Stages of change, harm reduction, peer-focused, client-directed, long-term case management</a:t>
            </a:r>
          </a:p>
          <a:p>
            <a:endParaRPr lang="en-US" sz="2200" dirty="0">
              <a:solidFill>
                <a:srgbClr val="595959"/>
              </a:solidFill>
              <a:cs typeface="Georgia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200" dirty="0">
                <a:solidFill>
                  <a:srgbClr val="595959"/>
                </a:solidFill>
                <a:cs typeface="Georgia"/>
              </a:rPr>
              <a:t>Only requirements: Complete a psychosocial intake and sign a release of information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200" dirty="0">
              <a:solidFill>
                <a:srgbClr val="595959"/>
              </a:solidFill>
              <a:cs typeface="Georgia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200" dirty="0">
                <a:solidFill>
                  <a:srgbClr val="595959"/>
                </a:solidFill>
                <a:cs typeface="Georgia"/>
              </a:rPr>
              <a:t>Case management is field-based, not office-based</a:t>
            </a:r>
          </a:p>
        </p:txBody>
      </p:sp>
      <p:sp>
        <p:nvSpPr>
          <p:cNvPr id="9" name="Subtitle 2"/>
          <p:cNvSpPr txBox="1">
            <a:spLocks/>
          </p:cNvSpPr>
          <p:nvPr/>
        </p:nvSpPr>
        <p:spPr>
          <a:xfrm>
            <a:off x="457202" y="409950"/>
            <a:ext cx="8686798" cy="57473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spcBef>
                <a:spcPts val="0"/>
              </a:spcBef>
            </a:pPr>
            <a:r>
              <a:rPr lang="en-US" b="1" dirty="0">
                <a:solidFill>
                  <a:srgbClr val="2B3990"/>
                </a:solidFill>
                <a:ea typeface="Georgia" charset="0"/>
                <a:cs typeface="Georgia" charset="0"/>
              </a:rPr>
              <a:t>Keys to LEAD</a:t>
            </a:r>
          </a:p>
        </p:txBody>
      </p:sp>
    </p:spTree>
    <p:extLst>
      <p:ext uri="{BB962C8B-B14F-4D97-AF65-F5344CB8AC3E}">
        <p14:creationId xmlns:p14="http://schemas.microsoft.com/office/powerpoint/2010/main" val="33058950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1219200"/>
            <a:ext cx="9144000" cy="484505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200" dirty="0"/>
          </a:p>
        </p:txBody>
      </p:sp>
      <p:sp>
        <p:nvSpPr>
          <p:cNvPr id="9" name="Subtitle 2"/>
          <p:cNvSpPr txBox="1">
            <a:spLocks/>
          </p:cNvSpPr>
          <p:nvPr/>
        </p:nvSpPr>
        <p:spPr>
          <a:xfrm>
            <a:off x="457202" y="409950"/>
            <a:ext cx="8686798" cy="57473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spcBef>
                <a:spcPts val="0"/>
              </a:spcBef>
            </a:pPr>
            <a:r>
              <a:rPr lang="en-US" b="1" dirty="0">
                <a:solidFill>
                  <a:srgbClr val="2B3990"/>
                </a:solidFill>
                <a:ea typeface="Georgia" charset="0"/>
                <a:cs typeface="Georgia" charset="0"/>
              </a:rPr>
              <a:t>What LEAD Is Not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2233970-9747-5547-97FA-B40D5CC53203}"/>
              </a:ext>
            </a:extLst>
          </p:cNvPr>
          <p:cNvSpPr txBox="1"/>
          <p:nvPr/>
        </p:nvSpPr>
        <p:spPr>
          <a:xfrm>
            <a:off x="228600" y="1676400"/>
            <a:ext cx="8199118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595959"/>
                </a:solidFill>
                <a:cs typeface="Georgia"/>
              </a:rPr>
              <a:t>Not </a:t>
            </a:r>
            <a:r>
              <a:rPr lang="en-US" sz="2000" b="1" dirty="0">
                <a:solidFill>
                  <a:srgbClr val="595959"/>
                </a:solidFill>
                <a:cs typeface="Georgia"/>
              </a:rPr>
              <a:t>self-referral to treatment </a:t>
            </a:r>
            <a:r>
              <a:rPr lang="en-US" sz="2000" dirty="0">
                <a:solidFill>
                  <a:srgbClr val="595959"/>
                </a:solidFill>
                <a:cs typeface="Georgia"/>
              </a:rPr>
              <a:t>via law enforcement (PAARI, Angel Program)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000" dirty="0">
              <a:solidFill>
                <a:srgbClr val="595959"/>
              </a:solidFill>
              <a:cs typeface="Georgia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595959"/>
                </a:solidFill>
                <a:cs typeface="Georgia"/>
              </a:rPr>
              <a:t>Not </a:t>
            </a:r>
            <a:r>
              <a:rPr lang="en-US" sz="2000" b="1" dirty="0">
                <a:solidFill>
                  <a:srgbClr val="595959"/>
                </a:solidFill>
                <a:cs typeface="Georgia"/>
              </a:rPr>
              <a:t>diversion to treatment</a:t>
            </a:r>
            <a:r>
              <a:rPr lang="en-US" sz="2000" dirty="0">
                <a:solidFill>
                  <a:srgbClr val="595959"/>
                </a:solidFill>
                <a:cs typeface="Georgia"/>
              </a:rPr>
              <a:t> (PAARI, Quick Response Team)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000" dirty="0">
              <a:solidFill>
                <a:srgbClr val="595959"/>
              </a:solidFill>
              <a:cs typeface="Georgia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595959"/>
                </a:solidFill>
                <a:cs typeface="Georgia"/>
              </a:rPr>
              <a:t>Not </a:t>
            </a:r>
            <a:r>
              <a:rPr lang="en-US" sz="2000" b="1" dirty="0">
                <a:solidFill>
                  <a:srgbClr val="595959"/>
                </a:solidFill>
                <a:cs typeface="Georgia"/>
              </a:rPr>
              <a:t>overdose response </a:t>
            </a:r>
            <a:r>
              <a:rPr lang="en-US" sz="2000" dirty="0">
                <a:solidFill>
                  <a:srgbClr val="595959"/>
                </a:solidFill>
                <a:cs typeface="Georgia"/>
              </a:rPr>
              <a:t>(Drug Abuse Response Team Stop-Triage-Engage-Educate-Rehabilitate)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000" dirty="0">
              <a:solidFill>
                <a:srgbClr val="595959"/>
              </a:solidFill>
              <a:cs typeface="Georgia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595959"/>
                </a:solidFill>
                <a:cs typeface="Georgia"/>
              </a:rPr>
              <a:t>Not a </a:t>
            </a:r>
            <a:r>
              <a:rPr lang="en-US" sz="2000" b="1" dirty="0">
                <a:solidFill>
                  <a:srgbClr val="595959"/>
                </a:solidFill>
                <a:cs typeface="Georgia"/>
              </a:rPr>
              <a:t>crisis/co-responder</a:t>
            </a:r>
            <a:r>
              <a:rPr lang="en-US" sz="2000" dirty="0">
                <a:solidFill>
                  <a:srgbClr val="595959"/>
                </a:solidFill>
                <a:cs typeface="Georgia"/>
              </a:rPr>
              <a:t> model (Mobile Crisis, CIT, Co-Responders)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000" dirty="0">
              <a:solidFill>
                <a:srgbClr val="595959"/>
              </a:solidFill>
              <a:cs typeface="Georgia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595959"/>
                </a:solidFill>
                <a:cs typeface="Georgia"/>
              </a:rPr>
              <a:t>Not a </a:t>
            </a:r>
            <a:r>
              <a:rPr lang="en-US" sz="2000" b="1" dirty="0">
                <a:solidFill>
                  <a:srgbClr val="595959"/>
                </a:solidFill>
                <a:cs typeface="Georgia"/>
              </a:rPr>
              <a:t>therapeutic court</a:t>
            </a:r>
            <a:r>
              <a:rPr lang="en-US" sz="2000" dirty="0">
                <a:solidFill>
                  <a:srgbClr val="595959"/>
                </a:solidFill>
                <a:cs typeface="Georgia"/>
              </a:rPr>
              <a:t> (drug court, community court, mental health court, homelessness court, veterans’ court)</a:t>
            </a:r>
          </a:p>
        </p:txBody>
      </p:sp>
    </p:spTree>
    <p:extLst>
      <p:ext uri="{BB962C8B-B14F-4D97-AF65-F5344CB8AC3E}">
        <p14:creationId xmlns:p14="http://schemas.microsoft.com/office/powerpoint/2010/main" val="35621913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/>
        </p:nvGraphicFramePr>
        <p:xfrm>
          <a:off x="381000" y="1524000"/>
          <a:ext cx="8458200" cy="3657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2291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2291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69307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Seattle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Santa Fe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088293">
                <a:tc>
                  <a:txBody>
                    <a:bodyPr/>
                    <a:lstStyle/>
                    <a:p>
                      <a:pPr algn="ctr"/>
                      <a:r>
                        <a:rPr lang="en-US" sz="2800" baseline="0" dirty="0"/>
                        <a:t>$33,274/person/year in system as usual </a:t>
                      </a:r>
                    </a:p>
                    <a:p>
                      <a:pPr algn="ctr"/>
                      <a:r>
                        <a:rPr lang="en-US" sz="2800" baseline="0" dirty="0"/>
                        <a:t>vs. </a:t>
                      </a:r>
                    </a:p>
                    <a:p>
                      <a:pPr algn="ctr"/>
                      <a:r>
                        <a:rPr lang="en-US" sz="2800" baseline="0" dirty="0"/>
                        <a:t>$6,384/client/year in LEAD. </a:t>
                      </a:r>
                      <a:endParaRPr lang="en-US" sz="2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$9,098/person/year in system as usual </a:t>
                      </a:r>
                    </a:p>
                    <a:p>
                      <a:pPr algn="ctr"/>
                      <a:r>
                        <a:rPr lang="en-US" sz="2800" baseline="0" dirty="0"/>
                        <a:t>vs.</a:t>
                      </a:r>
                    </a:p>
                    <a:p>
                      <a:pPr algn="ctr"/>
                      <a:r>
                        <a:rPr lang="en-US" sz="2800" baseline="0" dirty="0"/>
                        <a:t>$4,371/client/year in LEAD</a:t>
                      </a:r>
                    </a:p>
                    <a:p>
                      <a:pPr algn="ctr"/>
                      <a:endParaRPr lang="en-US" sz="2800" baseline="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3" name="Subtitle 2"/>
          <p:cNvSpPr txBox="1">
            <a:spLocks/>
          </p:cNvSpPr>
          <p:nvPr/>
        </p:nvSpPr>
        <p:spPr>
          <a:xfrm>
            <a:off x="1" y="228600"/>
            <a:ext cx="9143998" cy="93806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500" b="1" dirty="0">
                <a:solidFill>
                  <a:srgbClr val="2B3990"/>
                </a:solidFill>
                <a:latin typeface="Georgia" charset="0"/>
                <a:ea typeface="Georgia" charset="0"/>
                <a:cs typeface="Georgia" charset="0"/>
              </a:rPr>
              <a:t>Outcomes: Cost Savings</a:t>
            </a:r>
          </a:p>
        </p:txBody>
      </p:sp>
    </p:spTree>
    <p:extLst>
      <p:ext uri="{BB962C8B-B14F-4D97-AF65-F5344CB8AC3E}">
        <p14:creationId xmlns:p14="http://schemas.microsoft.com/office/powerpoint/2010/main" val="20488927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/>
        </p:nvGraphicFramePr>
        <p:xfrm>
          <a:off x="381000" y="1066800"/>
          <a:ext cx="8458200" cy="504478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2291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2291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626044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Seattle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Santa Fe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418743">
                <a:tc>
                  <a:txBody>
                    <a:bodyPr/>
                    <a:lstStyle/>
                    <a:p>
                      <a:pPr marL="457200" lvl="0" indent="-336550">
                        <a:lnSpc>
                          <a:spcPct val="90000"/>
                        </a:lnSpc>
                        <a:spcBef>
                          <a:spcPts val="1000"/>
                        </a:spcBef>
                        <a:buClr>
                          <a:schemeClr val="dk1"/>
                        </a:buClr>
                        <a:buSzPts val="1100"/>
                        <a:buFont typeface="Wingdings" panose="05000000000000000000" pitchFamily="2" charset="2"/>
                        <a:buChar char="Ø"/>
                        <a:tabLst/>
                      </a:pPr>
                      <a:r>
                        <a:rPr lang="en-US" sz="2000" dirty="0">
                          <a:solidFill>
                            <a:schemeClr val="tx1"/>
                          </a:solidFill>
                        </a:rPr>
                        <a:t>62% Increase in housing</a:t>
                      </a:r>
                    </a:p>
                    <a:p>
                      <a:pPr marL="457200" lvl="0" indent="-336550">
                        <a:lnSpc>
                          <a:spcPct val="90000"/>
                        </a:lnSpc>
                        <a:spcBef>
                          <a:spcPts val="1000"/>
                        </a:spcBef>
                        <a:buClr>
                          <a:schemeClr val="dk1"/>
                        </a:buClr>
                        <a:buSzPts val="1100"/>
                        <a:buFont typeface="Wingdings" panose="05000000000000000000" pitchFamily="2" charset="2"/>
                        <a:buChar char="Ø"/>
                        <a:tabLst/>
                      </a:pPr>
                      <a:r>
                        <a:rPr lang="en-US" sz="2000" dirty="0">
                          <a:solidFill>
                            <a:schemeClr val="tx1"/>
                          </a:solidFill>
                        </a:rPr>
                        <a:t>46% More likely to be employed</a:t>
                      </a:r>
                    </a:p>
                    <a:p>
                      <a:pPr marL="457200" lvl="0" indent="-336550">
                        <a:lnSpc>
                          <a:spcPct val="90000"/>
                        </a:lnSpc>
                        <a:spcBef>
                          <a:spcPts val="1000"/>
                        </a:spcBef>
                        <a:buClr>
                          <a:schemeClr val="dk1"/>
                        </a:buClr>
                        <a:buSzPts val="1100"/>
                        <a:buFont typeface="Wingdings" panose="05000000000000000000" pitchFamily="2" charset="2"/>
                        <a:buChar char="Ø"/>
                        <a:tabLst/>
                      </a:pPr>
                      <a:r>
                        <a:rPr lang="en-US" sz="2000" dirty="0">
                          <a:solidFill>
                            <a:schemeClr val="tx1"/>
                          </a:solidFill>
                        </a:rPr>
                        <a:t>33% More likely to have benefits</a:t>
                      </a:r>
                    </a:p>
                    <a:p>
                      <a:pPr marL="457200" lvl="0" indent="-336550">
                        <a:lnSpc>
                          <a:spcPct val="90000"/>
                        </a:lnSpc>
                        <a:spcBef>
                          <a:spcPts val="1000"/>
                        </a:spcBef>
                        <a:buClr>
                          <a:schemeClr val="dk1"/>
                        </a:buClr>
                        <a:buSzPts val="1100"/>
                        <a:buFont typeface="Wingdings" panose="05000000000000000000" pitchFamily="2" charset="2"/>
                        <a:buChar char="Ø"/>
                        <a:tabLst/>
                      </a:pPr>
                      <a:r>
                        <a:rPr lang="en-US" sz="2000" dirty="0">
                          <a:solidFill>
                            <a:schemeClr val="tx1"/>
                          </a:solidFill>
                        </a:rPr>
                        <a:t>Participants state LEAD has changed their lives</a:t>
                      </a:r>
                    </a:p>
                    <a:p>
                      <a:pPr marL="457200" lvl="0" indent="-336550">
                        <a:lnSpc>
                          <a:spcPct val="90000"/>
                        </a:lnSpc>
                        <a:spcBef>
                          <a:spcPts val="1000"/>
                        </a:spcBef>
                        <a:buClr>
                          <a:schemeClr val="dk1"/>
                        </a:buClr>
                        <a:buSzPts val="1100"/>
                        <a:buFont typeface="Wingdings" panose="05000000000000000000" pitchFamily="2" charset="2"/>
                        <a:buChar char="Ø"/>
                        <a:tabLst/>
                      </a:pPr>
                      <a:r>
                        <a:rPr lang="en-US" sz="2000" dirty="0">
                          <a:solidFill>
                            <a:schemeClr val="tx1"/>
                          </a:solidFill>
                        </a:rPr>
                        <a:t>Participants report positive relationship with police</a:t>
                      </a:r>
                    </a:p>
                    <a:p>
                      <a:pPr marL="457200" lvl="0" indent="-336550">
                        <a:lnSpc>
                          <a:spcPct val="90000"/>
                        </a:lnSpc>
                        <a:spcBef>
                          <a:spcPts val="1000"/>
                        </a:spcBef>
                        <a:buClr>
                          <a:schemeClr val="dk1"/>
                        </a:buClr>
                        <a:buSzPts val="1100"/>
                        <a:buFont typeface="Wingdings" panose="05000000000000000000" pitchFamily="2" charset="2"/>
                        <a:buChar char="Ø"/>
                        <a:tabLst/>
                      </a:pPr>
                      <a:r>
                        <a:rPr lang="en-US" sz="2000" dirty="0">
                          <a:solidFill>
                            <a:schemeClr val="tx1"/>
                          </a:solidFill>
                        </a:rPr>
                        <a:t>Participants stayed engaged because they were treated with dignity &amp; respect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457200" lvl="0" indent="-336550">
                        <a:lnSpc>
                          <a:spcPct val="90000"/>
                        </a:lnSpc>
                        <a:spcBef>
                          <a:spcPts val="1000"/>
                        </a:spcBef>
                        <a:buClr>
                          <a:schemeClr val="dk1"/>
                        </a:buClr>
                        <a:buSzPts val="1100"/>
                        <a:buFont typeface="Wingdings" panose="05000000000000000000" pitchFamily="2" charset="2"/>
                        <a:buChar char="Ø"/>
                        <a:tabLst/>
                      </a:pPr>
                      <a:r>
                        <a:rPr lang="en-US" sz="2000" dirty="0">
                          <a:solidFill>
                            <a:schemeClr val="tx1"/>
                          </a:solidFill>
                        </a:rPr>
                        <a:t>57% Increase in housing</a:t>
                      </a:r>
                    </a:p>
                    <a:p>
                      <a:pPr marL="457200" lvl="0" indent="-336550">
                        <a:lnSpc>
                          <a:spcPct val="90000"/>
                        </a:lnSpc>
                        <a:spcBef>
                          <a:spcPts val="1000"/>
                        </a:spcBef>
                        <a:buClr>
                          <a:schemeClr val="dk1"/>
                        </a:buClr>
                        <a:buSzPts val="1100"/>
                        <a:buFont typeface="Wingdings" panose="05000000000000000000" pitchFamily="2" charset="2"/>
                        <a:buChar char="Ø"/>
                        <a:tabLst/>
                      </a:pPr>
                      <a:r>
                        <a:rPr lang="en-US" sz="2000" dirty="0">
                          <a:solidFill>
                            <a:schemeClr val="tx1"/>
                          </a:solidFill>
                        </a:rPr>
                        <a:t>33%</a:t>
                      </a:r>
                      <a:r>
                        <a:rPr lang="en-US" sz="2000" baseline="0" dirty="0">
                          <a:solidFill>
                            <a:schemeClr val="tx1"/>
                          </a:solidFill>
                        </a:rPr>
                        <a:t> increase in employment</a:t>
                      </a:r>
                    </a:p>
                    <a:p>
                      <a:pPr marL="457200" lvl="0" indent="-336550">
                        <a:lnSpc>
                          <a:spcPct val="90000"/>
                        </a:lnSpc>
                        <a:spcBef>
                          <a:spcPts val="1000"/>
                        </a:spcBef>
                        <a:buClr>
                          <a:schemeClr val="dk1"/>
                        </a:buClr>
                        <a:buSzPts val="1100"/>
                        <a:buFont typeface="Wingdings" panose="05000000000000000000" pitchFamily="2" charset="2"/>
                        <a:buChar char="Ø"/>
                        <a:tabLst/>
                      </a:pPr>
                      <a:r>
                        <a:rPr lang="en-US" sz="2000" dirty="0">
                          <a:solidFill>
                            <a:schemeClr val="tx1"/>
                          </a:solidFill>
                        </a:rPr>
                        <a:t>13%</a:t>
                      </a:r>
                      <a:r>
                        <a:rPr lang="en-US" sz="2000" baseline="0" dirty="0">
                          <a:solidFill>
                            <a:schemeClr val="tx1"/>
                          </a:solidFill>
                        </a:rPr>
                        <a:t> decrease in EMS calls and a 38% decrease in ED visits </a:t>
                      </a:r>
                    </a:p>
                    <a:p>
                      <a:pPr marL="457200" lvl="0" indent="-336550">
                        <a:lnSpc>
                          <a:spcPct val="90000"/>
                        </a:lnSpc>
                        <a:spcBef>
                          <a:spcPts val="1000"/>
                        </a:spcBef>
                        <a:buClr>
                          <a:schemeClr val="dk1"/>
                        </a:buClr>
                        <a:buSzPts val="1100"/>
                        <a:buFont typeface="Wingdings" panose="05000000000000000000" pitchFamily="2" charset="2"/>
                        <a:buChar char="Ø"/>
                        <a:tabLst/>
                      </a:pPr>
                      <a:r>
                        <a:rPr lang="en-US" sz="2000" dirty="0">
                          <a:solidFill>
                            <a:schemeClr val="tx1"/>
                          </a:solidFill>
                        </a:rPr>
                        <a:t>Participants state LEAD has changed their lives</a:t>
                      </a:r>
                    </a:p>
                    <a:p>
                      <a:pPr marL="457200" lvl="0" indent="-336550">
                        <a:lnSpc>
                          <a:spcPct val="90000"/>
                        </a:lnSpc>
                        <a:spcBef>
                          <a:spcPts val="1000"/>
                        </a:spcBef>
                        <a:buClr>
                          <a:schemeClr val="dk1"/>
                        </a:buClr>
                        <a:buSzPts val="1100"/>
                        <a:buFont typeface="Wingdings" panose="05000000000000000000" pitchFamily="2" charset="2"/>
                        <a:buChar char="Ø"/>
                        <a:tabLst/>
                      </a:pPr>
                      <a:r>
                        <a:rPr lang="en-US" sz="2000" dirty="0">
                          <a:solidFill>
                            <a:schemeClr val="tx1"/>
                          </a:solidFill>
                        </a:rPr>
                        <a:t>Participants report a more positive relationship with police</a:t>
                      </a:r>
                    </a:p>
                    <a:p>
                      <a:pPr marL="457200" lvl="0" indent="-336550">
                        <a:lnSpc>
                          <a:spcPct val="90000"/>
                        </a:lnSpc>
                        <a:spcBef>
                          <a:spcPts val="1000"/>
                        </a:spcBef>
                        <a:buClr>
                          <a:schemeClr val="dk1"/>
                        </a:buClr>
                        <a:buSzPts val="1100"/>
                        <a:buFont typeface="Wingdings" panose="05000000000000000000" pitchFamily="2" charset="2"/>
                        <a:buChar char="Ø"/>
                        <a:tabLst/>
                      </a:pPr>
                      <a:r>
                        <a:rPr lang="en-US" sz="2000" dirty="0">
                          <a:solidFill>
                            <a:schemeClr val="tx1"/>
                          </a:solidFill>
                        </a:rPr>
                        <a:t>Participants stayed engaged because they were treated with dignity &amp; respect</a:t>
                      </a:r>
                    </a:p>
                    <a:p>
                      <a:pPr algn="ctr"/>
                      <a:endParaRPr lang="en-US" sz="2000" baseline="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3" name="Subtitle 2"/>
          <p:cNvSpPr txBox="1">
            <a:spLocks/>
          </p:cNvSpPr>
          <p:nvPr/>
        </p:nvSpPr>
        <p:spPr>
          <a:xfrm>
            <a:off x="1" y="228600"/>
            <a:ext cx="9143998" cy="93806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500" b="1" dirty="0">
                <a:solidFill>
                  <a:srgbClr val="2B3990"/>
                </a:solidFill>
                <a:latin typeface="Georgia" charset="0"/>
                <a:ea typeface="Georgia" charset="0"/>
                <a:cs typeface="Georgia" charset="0"/>
              </a:rPr>
              <a:t>Outcomes: Impact on Participant</a:t>
            </a:r>
          </a:p>
        </p:txBody>
      </p:sp>
    </p:spTree>
    <p:extLst>
      <p:ext uri="{BB962C8B-B14F-4D97-AF65-F5344CB8AC3E}">
        <p14:creationId xmlns:p14="http://schemas.microsoft.com/office/powerpoint/2010/main" val="57913015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1219200"/>
            <a:ext cx="9144000" cy="484505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 algn="ctr">
              <a:buFont typeface="Arial"/>
              <a:buChar char="•"/>
            </a:pPr>
            <a:endParaRPr lang="en-US" dirty="0">
              <a:solidFill>
                <a:srgbClr val="595959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28600" y="1447800"/>
            <a:ext cx="8763000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800100" lvl="1" indent="-342900">
              <a:buFont typeface="Arial"/>
              <a:buChar char="•"/>
            </a:pPr>
            <a:r>
              <a:rPr lang="en-US" sz="2400" dirty="0">
                <a:latin typeface="Georgia"/>
                <a:cs typeface="Georgia"/>
              </a:rPr>
              <a:t>Allows Police and Prosecutors to spend resources on more serious offenses</a:t>
            </a:r>
          </a:p>
          <a:p>
            <a:pPr marL="800100" lvl="1" indent="-342900">
              <a:buFont typeface="Arial"/>
              <a:buChar char="•"/>
            </a:pPr>
            <a:endParaRPr lang="en-US" sz="2400" dirty="0">
              <a:latin typeface="Georgia"/>
              <a:cs typeface="Georgia"/>
            </a:endParaRPr>
          </a:p>
          <a:p>
            <a:pPr marL="800100" lvl="1" indent="-342900">
              <a:buFont typeface="Arial"/>
              <a:buChar char="•"/>
            </a:pPr>
            <a:r>
              <a:rPr lang="en-US" sz="2400" dirty="0">
                <a:latin typeface="Georgia"/>
                <a:cs typeface="Georgia"/>
              </a:rPr>
              <a:t>Builds Legitimacy and Community Trust</a:t>
            </a:r>
          </a:p>
          <a:p>
            <a:pPr marL="800100" lvl="1" indent="-342900">
              <a:buFont typeface="Arial"/>
              <a:buChar char="•"/>
            </a:pPr>
            <a:endParaRPr lang="en-US" sz="2400" dirty="0">
              <a:latin typeface="Georgia"/>
              <a:cs typeface="Georgia"/>
            </a:endParaRPr>
          </a:p>
          <a:p>
            <a:pPr marL="800100" lvl="1" indent="-342900">
              <a:buFont typeface="Arial"/>
              <a:buChar char="•"/>
            </a:pPr>
            <a:r>
              <a:rPr lang="en-US" sz="2400" dirty="0">
                <a:latin typeface="Georgia"/>
                <a:cs typeface="Georgia"/>
              </a:rPr>
              <a:t>Facilitates the shift to using public health strategies</a:t>
            </a:r>
            <a:r>
              <a:rPr lang="en-US" sz="2400" dirty="0">
                <a:cs typeface="Georgia"/>
              </a:rPr>
              <a:t> for public health problems,</a:t>
            </a:r>
            <a:r>
              <a:rPr lang="en-US" sz="2400" dirty="0">
                <a:latin typeface="Georgia"/>
                <a:cs typeface="Georgia"/>
              </a:rPr>
              <a:t> including:</a:t>
            </a:r>
          </a:p>
          <a:p>
            <a:pPr marL="1714500" lvl="3" indent="-342900">
              <a:buFont typeface="Arial"/>
              <a:buChar char="•"/>
            </a:pPr>
            <a:r>
              <a:rPr lang="en-US" sz="2400" dirty="0">
                <a:cs typeface="Georgia"/>
              </a:rPr>
              <a:t>Trauma-informed engagement </a:t>
            </a:r>
          </a:p>
          <a:p>
            <a:pPr marL="1714500" lvl="3" indent="-342900">
              <a:buFont typeface="Arial"/>
              <a:buChar char="•"/>
            </a:pPr>
            <a:r>
              <a:rPr lang="en-US" sz="2400" dirty="0">
                <a:latin typeface="Georgia"/>
                <a:cs typeface="Georgia"/>
              </a:rPr>
              <a:t>Harm reduction</a:t>
            </a:r>
          </a:p>
          <a:p>
            <a:pPr marL="1714500" lvl="3" indent="-342900">
              <a:buFont typeface="Arial"/>
              <a:buChar char="•"/>
            </a:pPr>
            <a:r>
              <a:rPr lang="en-US" sz="2400" dirty="0">
                <a:latin typeface="Georgia"/>
                <a:cs typeface="Georgia"/>
              </a:rPr>
              <a:t>Housing First</a:t>
            </a:r>
          </a:p>
          <a:p>
            <a:pPr marL="1714500" lvl="3" indent="-342900">
              <a:buFont typeface="Arial"/>
              <a:buChar char="•"/>
            </a:pPr>
            <a:r>
              <a:rPr lang="en-US" sz="2400" dirty="0">
                <a:latin typeface="Georgia"/>
                <a:cs typeface="Georgia"/>
              </a:rPr>
              <a:t>Sustained relationships</a:t>
            </a:r>
          </a:p>
        </p:txBody>
      </p:sp>
      <p:sp>
        <p:nvSpPr>
          <p:cNvPr id="9" name="Subtitle 2"/>
          <p:cNvSpPr txBox="1">
            <a:spLocks/>
          </p:cNvSpPr>
          <p:nvPr/>
        </p:nvSpPr>
        <p:spPr>
          <a:xfrm>
            <a:off x="1" y="304800"/>
            <a:ext cx="9143998" cy="93806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500" b="1" dirty="0">
                <a:solidFill>
                  <a:schemeClr val="tx1"/>
                </a:solidFill>
                <a:latin typeface="Georgia" charset="0"/>
                <a:ea typeface="Georgia" charset="0"/>
                <a:cs typeface="Georgia" charset="0"/>
              </a:rPr>
              <a:t>Paradigm Shift</a:t>
            </a:r>
          </a:p>
        </p:txBody>
      </p:sp>
    </p:spTree>
    <p:extLst>
      <p:ext uri="{BB962C8B-B14F-4D97-AF65-F5344CB8AC3E}">
        <p14:creationId xmlns:p14="http://schemas.microsoft.com/office/powerpoint/2010/main" val="420326786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1219200"/>
            <a:ext cx="9144000" cy="484505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200" dirty="0"/>
          </a:p>
        </p:txBody>
      </p:sp>
      <p:sp>
        <p:nvSpPr>
          <p:cNvPr id="4" name="TextBox 3"/>
          <p:cNvSpPr txBox="1"/>
          <p:nvPr/>
        </p:nvSpPr>
        <p:spPr>
          <a:xfrm>
            <a:off x="457202" y="1483816"/>
            <a:ext cx="8458200" cy="39087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>
                <a:solidFill>
                  <a:srgbClr val="595959"/>
                </a:solidFill>
                <a:cs typeface="Georgia"/>
              </a:rPr>
              <a:t>LEAD is not a “program,” any more than an officer taking somebody to jail is a “program.” LEAD is a new, collective, system of response.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200" dirty="0">
              <a:solidFill>
                <a:srgbClr val="595959"/>
              </a:solidFill>
              <a:cs typeface="Georgia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595959"/>
                </a:solidFill>
                <a:cs typeface="Georgia"/>
              </a:rPr>
              <a:t>Recognizes that arrest, prosecution, and conviction can cause harm and interfere with lasting behavior change </a:t>
            </a:r>
          </a:p>
          <a:p>
            <a:endParaRPr lang="en-US" sz="2000" dirty="0">
              <a:solidFill>
                <a:srgbClr val="595959"/>
              </a:solidFill>
              <a:cs typeface="Georgia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595959"/>
                </a:solidFill>
                <a:cs typeface="Georgia"/>
              </a:rPr>
              <a:t>Recognizes that cycles of arrest and incarceration further destabilize individuals, families, and communities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000" dirty="0">
              <a:solidFill>
                <a:srgbClr val="595959"/>
              </a:solidFill>
              <a:cs typeface="Georgia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595959"/>
                </a:solidFill>
                <a:cs typeface="Georgia"/>
              </a:rPr>
              <a:t>Recognizes that using the justice system as a response to behavioral illness saps law-enforcement resources</a:t>
            </a:r>
          </a:p>
        </p:txBody>
      </p:sp>
      <p:sp>
        <p:nvSpPr>
          <p:cNvPr id="9" name="Subtitle 2"/>
          <p:cNvSpPr txBox="1">
            <a:spLocks/>
          </p:cNvSpPr>
          <p:nvPr/>
        </p:nvSpPr>
        <p:spPr>
          <a:xfrm>
            <a:off x="457202" y="409950"/>
            <a:ext cx="8686798" cy="57473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spcBef>
                <a:spcPts val="0"/>
              </a:spcBef>
            </a:pPr>
            <a:r>
              <a:rPr lang="en-US" b="1" dirty="0">
                <a:solidFill>
                  <a:srgbClr val="2B3990"/>
                </a:solidFill>
                <a:ea typeface="Georgia" charset="0"/>
                <a:cs typeface="Georgia" charset="0"/>
              </a:rPr>
              <a:t>LEAD Paradigm Shifts</a:t>
            </a:r>
          </a:p>
        </p:txBody>
      </p:sp>
    </p:spTree>
    <p:extLst>
      <p:ext uri="{BB962C8B-B14F-4D97-AF65-F5344CB8AC3E}">
        <p14:creationId xmlns:p14="http://schemas.microsoft.com/office/powerpoint/2010/main" val="21029863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1219200"/>
            <a:ext cx="9144000" cy="484505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200" dirty="0"/>
          </a:p>
        </p:txBody>
      </p:sp>
      <p:sp>
        <p:nvSpPr>
          <p:cNvPr id="4" name="TextBox 3"/>
          <p:cNvSpPr txBox="1"/>
          <p:nvPr/>
        </p:nvSpPr>
        <p:spPr>
          <a:xfrm>
            <a:off x="381000" y="1371600"/>
            <a:ext cx="7924800" cy="45550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dirty="0">
                <a:solidFill>
                  <a:srgbClr val="595959"/>
                </a:solidFill>
                <a:cs typeface="Georgia"/>
              </a:rPr>
              <a:t>LEAD National Support Bureau</a:t>
            </a:r>
          </a:p>
          <a:p>
            <a:endParaRPr lang="en-US" sz="2200" dirty="0">
              <a:solidFill>
                <a:srgbClr val="595959"/>
              </a:solidFill>
              <a:cs typeface="Georgia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200" dirty="0">
                <a:solidFill>
                  <a:srgbClr val="595959"/>
                </a:solidFill>
                <a:cs typeface="Georgia"/>
              </a:rPr>
              <a:t>Project of Public Defender Association</a:t>
            </a:r>
          </a:p>
          <a:p>
            <a:endParaRPr lang="en-US" sz="2200" dirty="0">
              <a:solidFill>
                <a:srgbClr val="595959"/>
              </a:solidFill>
              <a:cs typeface="Georgia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200" dirty="0">
                <a:solidFill>
                  <a:srgbClr val="595959"/>
                </a:solidFill>
                <a:cs typeface="Georgia"/>
              </a:rPr>
              <a:t>Based in Seattle; staff located in Charlotte, Albany, New Orleans, and San Francisco Bay Area</a:t>
            </a:r>
          </a:p>
          <a:p>
            <a:endParaRPr lang="en-US" sz="2200" dirty="0">
              <a:solidFill>
                <a:srgbClr val="595959"/>
              </a:solidFill>
              <a:cs typeface="Georgia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200" dirty="0">
                <a:solidFill>
                  <a:srgbClr val="595959"/>
                </a:solidFill>
                <a:cs typeface="Georgia"/>
              </a:rPr>
              <a:t>Established in 2016 to respond to jurisdictions that are developing LEAD initiatives across the country and internationally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200" dirty="0">
              <a:solidFill>
                <a:srgbClr val="595959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200" dirty="0">
                <a:solidFill>
                  <a:srgbClr val="595959"/>
                </a:solidFill>
              </a:rPr>
              <a:t>Provides technical assistance, training, and strategic support</a:t>
            </a:r>
            <a:r>
              <a:rPr lang="en-US" dirty="0"/>
              <a:t> </a:t>
            </a:r>
          </a:p>
        </p:txBody>
      </p:sp>
      <p:sp>
        <p:nvSpPr>
          <p:cNvPr id="9" name="Subtitle 2"/>
          <p:cNvSpPr txBox="1">
            <a:spLocks/>
          </p:cNvSpPr>
          <p:nvPr/>
        </p:nvSpPr>
        <p:spPr>
          <a:xfrm>
            <a:off x="457202" y="409950"/>
            <a:ext cx="8686798" cy="57473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spcBef>
                <a:spcPts val="0"/>
              </a:spcBef>
            </a:pPr>
            <a:r>
              <a:rPr lang="en-US" b="1" dirty="0">
                <a:solidFill>
                  <a:srgbClr val="2B3990"/>
                </a:solidFill>
                <a:ea typeface="Georgia" charset="0"/>
                <a:cs typeface="Georgia" charset="0"/>
              </a:rPr>
              <a:t>LEAD National Support Bureau</a:t>
            </a:r>
          </a:p>
        </p:txBody>
      </p:sp>
    </p:spTree>
    <p:extLst>
      <p:ext uri="{BB962C8B-B14F-4D97-AF65-F5344CB8AC3E}">
        <p14:creationId xmlns:p14="http://schemas.microsoft.com/office/powerpoint/2010/main" val="3920875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1219200"/>
            <a:ext cx="9144000" cy="484505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200" dirty="0"/>
          </a:p>
        </p:txBody>
      </p:sp>
      <p:sp>
        <p:nvSpPr>
          <p:cNvPr id="4" name="TextBox 3"/>
          <p:cNvSpPr txBox="1"/>
          <p:nvPr/>
        </p:nvSpPr>
        <p:spPr>
          <a:xfrm>
            <a:off x="457202" y="1676400"/>
            <a:ext cx="8458200" cy="38164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dirty="0">
                <a:solidFill>
                  <a:srgbClr val="595959"/>
                </a:solidFill>
                <a:cs typeface="Georgia"/>
              </a:rPr>
              <a:t>When implemented at local scale: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dirty="0">
              <a:solidFill>
                <a:srgbClr val="595959"/>
              </a:solidFill>
              <a:cs typeface="Georgia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595959"/>
                </a:solidFill>
                <a:cs typeface="Georgia"/>
              </a:rPr>
              <a:t>Allows communities to dedicate police, prosecutor, and court resources to where they’re needed most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dirty="0">
              <a:solidFill>
                <a:srgbClr val="595959"/>
              </a:solidFill>
              <a:cs typeface="Georgia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595959"/>
                </a:solidFill>
                <a:cs typeface="Georgia"/>
              </a:rPr>
              <a:t>Replaces punitive sanctions with public health strategies</a:t>
            </a:r>
          </a:p>
          <a:p>
            <a:endParaRPr lang="en-US" dirty="0">
              <a:solidFill>
                <a:srgbClr val="595959"/>
              </a:solidFill>
              <a:cs typeface="Georgia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595959"/>
                </a:solidFill>
                <a:cs typeface="Georgia"/>
              </a:rPr>
              <a:t>Forges cooperative partnerships among law enforcement, social service, government, civil rights, and community stakeholders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dirty="0">
              <a:solidFill>
                <a:srgbClr val="595959"/>
              </a:solidFill>
              <a:cs typeface="Georgia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595959"/>
                </a:solidFill>
                <a:cs typeface="Georgia"/>
              </a:rPr>
              <a:t>Generates better experiences for people who have substantial experience getting arrested; LEAD participants express high satisfaction with LEAD, and report improved perceptions of their relationships with police.</a:t>
            </a:r>
          </a:p>
        </p:txBody>
      </p:sp>
      <p:sp>
        <p:nvSpPr>
          <p:cNvPr id="9" name="Subtitle 2"/>
          <p:cNvSpPr txBox="1">
            <a:spLocks/>
          </p:cNvSpPr>
          <p:nvPr/>
        </p:nvSpPr>
        <p:spPr>
          <a:xfrm>
            <a:off x="457202" y="409950"/>
            <a:ext cx="8686798" cy="57473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spcBef>
                <a:spcPts val="0"/>
              </a:spcBef>
            </a:pPr>
            <a:r>
              <a:rPr lang="en-US" b="1" dirty="0">
                <a:solidFill>
                  <a:srgbClr val="2B3990"/>
                </a:solidFill>
                <a:ea typeface="Georgia" charset="0"/>
                <a:cs typeface="Georgia" charset="0"/>
              </a:rPr>
              <a:t>LEAD Paradigm Shifts</a:t>
            </a:r>
          </a:p>
        </p:txBody>
      </p:sp>
    </p:spTree>
    <p:extLst>
      <p:ext uri="{BB962C8B-B14F-4D97-AF65-F5344CB8AC3E}">
        <p14:creationId xmlns:p14="http://schemas.microsoft.com/office/powerpoint/2010/main" val="32938652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1219200"/>
            <a:ext cx="9144000" cy="484505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200" dirty="0"/>
          </a:p>
        </p:txBody>
      </p:sp>
      <p:sp>
        <p:nvSpPr>
          <p:cNvPr id="4" name="TextBox 3"/>
          <p:cNvSpPr txBox="1"/>
          <p:nvPr/>
        </p:nvSpPr>
        <p:spPr>
          <a:xfrm>
            <a:off x="342900" y="1752600"/>
            <a:ext cx="8458200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595959"/>
                </a:solidFill>
                <a:cs typeface="Georgia"/>
              </a:rPr>
              <a:t>LEAD is more </a:t>
            </a:r>
            <a:r>
              <a:rPr lang="en-US" sz="2000" b="1" dirty="0">
                <a:solidFill>
                  <a:srgbClr val="595959"/>
                </a:solidFill>
                <a:cs typeface="Georgia"/>
              </a:rPr>
              <a:t>complicated</a:t>
            </a:r>
            <a:r>
              <a:rPr lang="en-US" sz="2000" dirty="0">
                <a:solidFill>
                  <a:srgbClr val="595959"/>
                </a:solidFill>
                <a:cs typeface="Georgia"/>
              </a:rPr>
              <a:t> than other light-touch alternatives to the system as usual—complex response to complex problems </a:t>
            </a:r>
          </a:p>
          <a:p>
            <a:endParaRPr lang="en-US" sz="2000" dirty="0">
              <a:solidFill>
                <a:srgbClr val="595959"/>
              </a:solidFill>
              <a:cs typeface="Georgia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595959"/>
                </a:solidFill>
                <a:cs typeface="Georgia"/>
              </a:rPr>
              <a:t>As a multi-agency, whole-system initiative, LEAD requires new ways of doing things, </a:t>
            </a:r>
            <a:r>
              <a:rPr lang="en-US" sz="2000" b="1" dirty="0">
                <a:solidFill>
                  <a:srgbClr val="595959"/>
                </a:solidFill>
                <a:cs typeface="Georgia"/>
              </a:rPr>
              <a:t>power-sharing, </a:t>
            </a:r>
            <a:r>
              <a:rPr lang="en-US" sz="2000" dirty="0">
                <a:solidFill>
                  <a:srgbClr val="595959"/>
                </a:solidFill>
                <a:cs typeface="Georgia"/>
              </a:rPr>
              <a:t>and commitment among multiple agencies.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000" dirty="0">
              <a:solidFill>
                <a:srgbClr val="595959"/>
              </a:solidFill>
              <a:cs typeface="Georgia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b="1" dirty="0">
                <a:solidFill>
                  <a:srgbClr val="595959"/>
                </a:solidFill>
                <a:cs typeface="Georgia"/>
              </a:rPr>
              <a:t>Fidelity</a:t>
            </a:r>
            <a:r>
              <a:rPr lang="en-US" sz="2000" dirty="0">
                <a:solidFill>
                  <a:srgbClr val="595959"/>
                </a:solidFill>
                <a:cs typeface="Georgia"/>
              </a:rPr>
              <a:t> to the LEAD model is key to successful replication.</a:t>
            </a:r>
            <a:br>
              <a:rPr lang="en-US" sz="2000" dirty="0">
                <a:solidFill>
                  <a:srgbClr val="595959"/>
                </a:solidFill>
                <a:cs typeface="Georgia"/>
              </a:rPr>
            </a:br>
            <a:endParaRPr lang="en-US" sz="2000" dirty="0">
              <a:solidFill>
                <a:srgbClr val="595959"/>
              </a:solidFill>
              <a:cs typeface="Georgia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595959"/>
                </a:solidFill>
                <a:cs typeface="Georgia"/>
              </a:rPr>
              <a:t>A strong and independent </a:t>
            </a:r>
            <a:r>
              <a:rPr lang="en-US" sz="2000" b="1" dirty="0">
                <a:solidFill>
                  <a:srgbClr val="595959"/>
                </a:solidFill>
                <a:cs typeface="Georgia"/>
              </a:rPr>
              <a:t>project manager/management team </a:t>
            </a:r>
            <a:r>
              <a:rPr lang="en-US" sz="2000" dirty="0">
                <a:solidFill>
                  <a:srgbClr val="595959"/>
                </a:solidFill>
                <a:cs typeface="Georgia"/>
              </a:rPr>
              <a:t>is essential.  Project manager must clearly understand and be able to explain the model, must have strong capacity to cultivate relationships in many arenas, and must have both strategic and operational skills.</a:t>
            </a:r>
          </a:p>
        </p:txBody>
      </p:sp>
      <p:sp>
        <p:nvSpPr>
          <p:cNvPr id="9" name="Subtitle 2"/>
          <p:cNvSpPr txBox="1">
            <a:spLocks/>
          </p:cNvSpPr>
          <p:nvPr/>
        </p:nvSpPr>
        <p:spPr>
          <a:xfrm>
            <a:off x="457202" y="409950"/>
            <a:ext cx="8686798" cy="57473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spcBef>
                <a:spcPts val="0"/>
              </a:spcBef>
            </a:pPr>
            <a:r>
              <a:rPr lang="en-US" b="1" dirty="0">
                <a:solidFill>
                  <a:srgbClr val="2B3990"/>
                </a:solidFill>
                <a:ea typeface="Georgia" charset="0"/>
                <a:cs typeface="Georgia" charset="0"/>
              </a:rPr>
              <a:t>LEAD Isn’t a Quick Fix</a:t>
            </a:r>
          </a:p>
        </p:txBody>
      </p:sp>
    </p:spTree>
    <p:extLst>
      <p:ext uri="{BB962C8B-B14F-4D97-AF65-F5344CB8AC3E}">
        <p14:creationId xmlns:p14="http://schemas.microsoft.com/office/powerpoint/2010/main" val="4516370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070D73C5-D4D1-42B5-B832-2213EF4E158D}"/>
              </a:ext>
            </a:extLst>
          </p:cNvPr>
          <p:cNvSpPr/>
          <p:nvPr/>
        </p:nvSpPr>
        <p:spPr>
          <a:xfrm>
            <a:off x="1219200" y="1752600"/>
            <a:ext cx="6477000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8800" dirty="0">
                <a:solidFill>
                  <a:srgbClr val="202124"/>
                </a:solidFill>
                <a:latin typeface="Google Sans"/>
              </a:rPr>
              <a:t>Questions ?</a:t>
            </a:r>
            <a:endParaRPr lang="en-US" sz="8800" dirty="0"/>
          </a:p>
        </p:txBody>
      </p:sp>
    </p:spTree>
    <p:extLst>
      <p:ext uri="{BB962C8B-B14F-4D97-AF65-F5344CB8AC3E}">
        <p14:creationId xmlns:p14="http://schemas.microsoft.com/office/powerpoint/2010/main" val="213855982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89861" y="1791928"/>
            <a:ext cx="7772400" cy="1360345"/>
          </a:xfrm>
        </p:spPr>
        <p:txBody>
          <a:bodyPr>
            <a:normAutofit/>
          </a:bodyPr>
          <a:lstStyle/>
          <a:p>
            <a:r>
              <a:rPr lang="en-US" dirty="0"/>
              <a:t>LEAD on Lake Street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CEA6A65-BE7D-4D61-A608-1539A25B89AE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8AC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23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008AC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6457950" y="5991226"/>
            <a:ext cx="2057400" cy="365125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8AC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November 9, 2021</a:t>
            </a:r>
          </a:p>
        </p:txBody>
      </p:sp>
    </p:spTree>
    <p:extLst>
      <p:ext uri="{BB962C8B-B14F-4D97-AF65-F5344CB8AC3E}">
        <p14:creationId xmlns:p14="http://schemas.microsoft.com/office/powerpoint/2010/main" val="384329394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00260F-D8DD-4019-8A2B-96437D5C4C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Speakers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9346390-D8B0-4F9B-92E5-27DA707A838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Council Member Alondra Cano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Wayne Bugg, Associate Executive Director, St. Vincent De Paul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Mary Ellen Heng &amp; Kerri Johnson – Minneapolis City Attorney’s Office</a:t>
            </a:r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1A073F5-7538-4FF6-A948-B47D8F353F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CEA6A65-BE7D-4D61-A608-1539A25B89AE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171616">
                    <a:tint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171616">
                  <a:tint val="75000"/>
                </a:srgb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6471822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93E7050-C805-4887-99B2-DF0B8C0611D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40154" y="1535185"/>
            <a:ext cx="5197137" cy="4506842"/>
          </a:xfrm>
        </p:spPr>
        <p:txBody>
          <a:bodyPr>
            <a:normAutofit fontScale="92500"/>
          </a:bodyPr>
          <a:lstStyle/>
          <a:p>
            <a:pPr>
              <a:spcAft>
                <a:spcPts val="600"/>
              </a:spcAft>
              <a:buClr>
                <a:schemeClr val="accent1"/>
              </a:buClr>
            </a:pPr>
            <a:r>
              <a:rPr lang="en-US" dirty="0"/>
              <a:t>Has one of the highest percentages of </a:t>
            </a:r>
            <a:r>
              <a:rPr lang="en-US" b="1" dirty="0">
                <a:solidFill>
                  <a:schemeClr val="accent1"/>
                </a:solidFill>
              </a:rPr>
              <a:t>people experiencing homelessness</a:t>
            </a:r>
            <a:r>
              <a:rPr lang="en-US" dirty="0"/>
              <a:t> in Minnesota</a:t>
            </a:r>
          </a:p>
          <a:p>
            <a:pPr>
              <a:spcAft>
                <a:spcPts val="600"/>
              </a:spcAft>
              <a:buClr>
                <a:schemeClr val="accent1"/>
              </a:buClr>
            </a:pPr>
            <a:r>
              <a:rPr lang="en-US" dirty="0"/>
              <a:t>One of the </a:t>
            </a:r>
            <a:r>
              <a:rPr lang="en-US" b="1" dirty="0">
                <a:solidFill>
                  <a:schemeClr val="accent1"/>
                </a:solidFill>
              </a:rPr>
              <a:t>largest Native American populations in the nation</a:t>
            </a:r>
            <a:r>
              <a:rPr lang="en-US" dirty="0"/>
              <a:t>, who are disproportionally impacted by addiction and sexual exploitation</a:t>
            </a:r>
          </a:p>
          <a:p>
            <a:pPr>
              <a:spcAft>
                <a:spcPts val="600"/>
              </a:spcAft>
              <a:buClr>
                <a:schemeClr val="accent1"/>
              </a:buClr>
            </a:pPr>
            <a:r>
              <a:rPr lang="en-US" dirty="0"/>
              <a:t>Highest concentration of </a:t>
            </a:r>
            <a:r>
              <a:rPr lang="en-US" b="1" dirty="0">
                <a:solidFill>
                  <a:schemeClr val="accent1"/>
                </a:solidFill>
              </a:rPr>
              <a:t>people from BIPOC communities living in and/or below the poverty line</a:t>
            </a:r>
            <a:r>
              <a:rPr lang="en-US" dirty="0"/>
              <a:t> in Minnesota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20DCD4E-42DF-45B1-8630-1BE419E34C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CEA6A65-BE7D-4D61-A608-1539A25B89AE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171616">
                    <a:tint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171616">
                  <a:tint val="75000"/>
                </a:srgb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B8F991A2-8182-41FC-AE9E-7C7F3DADF940}"/>
              </a:ext>
            </a:extLst>
          </p:cNvPr>
          <p:cNvSpPr/>
          <p:nvPr/>
        </p:nvSpPr>
        <p:spPr>
          <a:xfrm>
            <a:off x="0" y="0"/>
            <a:ext cx="297809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Why Minneapolis? 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0B13B3DC-8352-41A3-8636-0FDAF60DFF5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5220"/>
          <a:stretch/>
        </p:blipFill>
        <p:spPr>
          <a:xfrm>
            <a:off x="1047270" y="1688284"/>
            <a:ext cx="883552" cy="12374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212857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93E7050-C805-4887-99B2-DF0B8C0611D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40154" y="788565"/>
            <a:ext cx="5197137" cy="5253462"/>
          </a:xfrm>
        </p:spPr>
        <p:txBody>
          <a:bodyPr>
            <a:normAutofit fontScale="92500" lnSpcReduction="10000"/>
          </a:bodyPr>
          <a:lstStyle/>
          <a:p>
            <a:pPr>
              <a:spcAft>
                <a:spcPts val="600"/>
              </a:spcAft>
              <a:buClr>
                <a:schemeClr val="accent1"/>
              </a:buClr>
            </a:pPr>
            <a:r>
              <a:rPr lang="en-US" b="1" dirty="0">
                <a:solidFill>
                  <a:schemeClr val="accent1"/>
                </a:solidFill>
              </a:rPr>
              <a:t>Most diverse community </a:t>
            </a:r>
            <a:r>
              <a:rPr lang="en-US" dirty="0"/>
              <a:t>in the state</a:t>
            </a:r>
          </a:p>
          <a:p>
            <a:pPr>
              <a:spcAft>
                <a:spcPts val="600"/>
              </a:spcAft>
              <a:buClr>
                <a:schemeClr val="accent1"/>
              </a:buClr>
            </a:pPr>
            <a:r>
              <a:rPr lang="en-US" dirty="0"/>
              <a:t>Thriving </a:t>
            </a:r>
            <a:r>
              <a:rPr lang="en-US" b="1" dirty="0">
                <a:solidFill>
                  <a:schemeClr val="accent1"/>
                </a:solidFill>
              </a:rPr>
              <a:t>business corridor</a:t>
            </a:r>
          </a:p>
          <a:p>
            <a:pPr>
              <a:spcAft>
                <a:spcPts val="600"/>
              </a:spcAft>
              <a:buClr>
                <a:schemeClr val="accent1"/>
              </a:buClr>
            </a:pPr>
            <a:r>
              <a:rPr lang="en-US" b="1" dirty="0">
                <a:solidFill>
                  <a:schemeClr val="accent1"/>
                </a:solidFill>
              </a:rPr>
              <a:t>Uniquely impacted </a:t>
            </a:r>
            <a:r>
              <a:rPr lang="en-US" dirty="0"/>
              <a:t>by the unrest following the death of George Floyd</a:t>
            </a:r>
          </a:p>
          <a:p>
            <a:pPr>
              <a:spcAft>
                <a:spcPts val="600"/>
              </a:spcAft>
              <a:buClr>
                <a:schemeClr val="accent1"/>
              </a:buClr>
            </a:pPr>
            <a:r>
              <a:rPr lang="en-US" b="1" dirty="0">
                <a:solidFill>
                  <a:schemeClr val="accent1"/>
                </a:solidFill>
              </a:rPr>
              <a:t>Low-level livability crimes </a:t>
            </a:r>
            <a:r>
              <a:rPr lang="en-US" dirty="0"/>
              <a:t>impacting both residents and businesses </a:t>
            </a:r>
          </a:p>
          <a:p>
            <a:pPr>
              <a:spcAft>
                <a:spcPts val="600"/>
              </a:spcAft>
              <a:buClr>
                <a:schemeClr val="accent1"/>
              </a:buClr>
            </a:pPr>
            <a:r>
              <a:rPr lang="en-US" dirty="0"/>
              <a:t>Prior to LEAD, Lake Street </a:t>
            </a:r>
            <a:r>
              <a:rPr lang="en-US" b="1" dirty="0">
                <a:solidFill>
                  <a:schemeClr val="accent1"/>
                </a:solidFill>
              </a:rPr>
              <a:t>community involvement had significantly increased around safety and criminal justice reform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20DCD4E-42DF-45B1-8630-1BE419E34C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CEA6A65-BE7D-4D61-A608-1539A25B89AE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171616">
                    <a:tint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171616">
                  <a:tint val="75000"/>
                </a:srgb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B8F991A2-8182-41FC-AE9E-7C7F3DADF940}"/>
              </a:ext>
            </a:extLst>
          </p:cNvPr>
          <p:cNvSpPr/>
          <p:nvPr/>
        </p:nvSpPr>
        <p:spPr>
          <a:xfrm>
            <a:off x="0" y="0"/>
            <a:ext cx="297809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Why Lake Street? </a:t>
            </a:r>
          </a:p>
        </p:txBody>
      </p:sp>
      <p:pic>
        <p:nvPicPr>
          <p:cNvPr id="2050" name="Picture 2" descr="Visit Lake Street">
            <a:extLst>
              <a:ext uri="{FF2B5EF4-FFF2-40B4-BE49-F238E27FC236}">
                <a16:creationId xmlns:a16="http://schemas.microsoft.com/office/drawing/2014/main" id="{DD6127EC-7B3B-42EA-8306-D3E2F3D46AE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7342"/>
          <a:stretch/>
        </p:blipFill>
        <p:spPr bwMode="auto">
          <a:xfrm>
            <a:off x="285841" y="2093053"/>
            <a:ext cx="2406409" cy="7843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1026226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C4FD43-3F4A-4DBF-8C00-566A118AA0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LEAD complements existing City Attorney’s Office work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444B3B8-0C18-4484-80B8-1E0DCAEA93F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89232" y="1825625"/>
            <a:ext cx="7626117" cy="4351338"/>
          </a:xfrm>
        </p:spPr>
        <p:txBody>
          <a:bodyPr>
            <a:normAutofit/>
          </a:bodyPr>
          <a:lstStyle/>
          <a:p>
            <a:pPr>
              <a:buClr>
                <a:schemeClr val="accent1"/>
              </a:buClr>
            </a:pPr>
            <a:r>
              <a:rPr lang="en-US" sz="2400" dirty="0"/>
              <a:t>MCAO looking for ways to </a:t>
            </a:r>
            <a:r>
              <a:rPr lang="en-US" sz="2400" b="1" dirty="0">
                <a:solidFill>
                  <a:schemeClr val="accent1"/>
                </a:solidFill>
              </a:rPr>
              <a:t>address racial and economic disparities in the criminal justice system</a:t>
            </a:r>
          </a:p>
          <a:p>
            <a:pPr>
              <a:buClr>
                <a:schemeClr val="accent1"/>
              </a:buClr>
            </a:pPr>
            <a:r>
              <a:rPr lang="en-US" sz="2400" dirty="0"/>
              <a:t>Current work </a:t>
            </a:r>
            <a:r>
              <a:rPr lang="en-US" sz="2400" b="1" dirty="0">
                <a:solidFill>
                  <a:schemeClr val="accent1"/>
                </a:solidFill>
              </a:rPr>
              <a:t>requires individual to be charged with a crime</a:t>
            </a:r>
            <a:r>
              <a:rPr lang="en-US" sz="2400" dirty="0"/>
              <a:t> to obtain services</a:t>
            </a:r>
          </a:p>
          <a:p>
            <a:pPr lvl="1">
              <a:buClr>
                <a:schemeClr val="accent1"/>
              </a:buClr>
            </a:pPr>
            <a:r>
              <a:rPr lang="en-US" sz="2000" dirty="0"/>
              <a:t>Restorative Court</a:t>
            </a:r>
          </a:p>
          <a:p>
            <a:pPr>
              <a:buClr>
                <a:schemeClr val="accent1"/>
              </a:buClr>
            </a:pPr>
            <a:r>
              <a:rPr lang="en-US" sz="2400" dirty="0"/>
              <a:t>MCAO changing the model to allow individuals to engage in services </a:t>
            </a:r>
            <a:r>
              <a:rPr lang="en-US" sz="2400" b="1" dirty="0">
                <a:solidFill>
                  <a:schemeClr val="accent1"/>
                </a:solidFill>
              </a:rPr>
              <a:t>without being in the criminal justice system</a:t>
            </a:r>
          </a:p>
          <a:p>
            <a:pPr lvl="1">
              <a:buClr>
                <a:schemeClr val="accent1"/>
              </a:buClr>
            </a:pPr>
            <a:r>
              <a:rPr lang="en-US" sz="2000" dirty="0"/>
              <a:t>Strategic Justice Partnership</a:t>
            </a:r>
          </a:p>
          <a:p>
            <a:pPr>
              <a:buClr>
                <a:schemeClr val="accent1"/>
              </a:buClr>
            </a:pPr>
            <a:r>
              <a:rPr lang="en-US" sz="2400" dirty="0"/>
              <a:t>Blueprint to </a:t>
            </a:r>
            <a:r>
              <a:rPr lang="en-US" sz="2400" b="1" dirty="0">
                <a:solidFill>
                  <a:schemeClr val="accent1"/>
                </a:solidFill>
              </a:rPr>
              <a:t>end sexual exploitation </a:t>
            </a:r>
            <a:r>
              <a:rPr lang="en-US" sz="2400" dirty="0"/>
              <a:t>- city wide</a:t>
            </a:r>
          </a:p>
          <a:p>
            <a:pPr>
              <a:buClr>
                <a:schemeClr val="accent1"/>
              </a:buClr>
            </a:pPr>
            <a:r>
              <a:rPr lang="en-US" sz="2400" b="1" dirty="0">
                <a:solidFill>
                  <a:schemeClr val="accent1"/>
                </a:solidFill>
              </a:rPr>
              <a:t>Community involved safety </a:t>
            </a:r>
            <a:r>
              <a:rPr lang="en-US" sz="2400" dirty="0"/>
              <a:t>work</a:t>
            </a:r>
          </a:p>
          <a:p>
            <a:pPr marL="0" indent="0">
              <a:buNone/>
            </a:pPr>
            <a:endParaRPr lang="en-US" sz="24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4E8C176-B15C-4C1A-897A-1154E0F1FA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CEA6A65-BE7D-4D61-A608-1539A25B89AE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171616">
                    <a:tint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171616">
                  <a:tint val="75000"/>
                </a:srgb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8659307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94705F-448F-4C99-A20C-BC7B51E799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600" dirty="0"/>
              <a:t>The Minneapolis City Attorney’s Office will participate in, and help fund LEAD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1692298-335C-41FD-9964-B9CB5BD3469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97622" y="3363985"/>
            <a:ext cx="3617228" cy="3484097"/>
          </a:xfrm>
        </p:spPr>
        <p:txBody>
          <a:bodyPr>
            <a:normAutofit/>
          </a:bodyPr>
          <a:lstStyle/>
          <a:p>
            <a:pPr>
              <a:buClr>
                <a:schemeClr val="accent1"/>
              </a:buClr>
            </a:pPr>
            <a:r>
              <a:rPr lang="en-US" sz="2000" dirty="0"/>
              <a:t>Participate in the operational workgroup and the policy coordinating group</a:t>
            </a:r>
          </a:p>
          <a:p>
            <a:pPr>
              <a:buClr>
                <a:schemeClr val="accent1"/>
              </a:buClr>
            </a:pPr>
            <a:r>
              <a:rPr lang="en-US" sz="2000" dirty="0"/>
              <a:t>Assist in inviting both criminal justice partners and community / business partners to participate</a:t>
            </a:r>
          </a:p>
          <a:p>
            <a:pPr>
              <a:buClr>
                <a:schemeClr val="accent1"/>
              </a:buClr>
            </a:pPr>
            <a:r>
              <a:rPr lang="en-US" sz="2000" dirty="0"/>
              <a:t>Assist in collecting data 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6DEE138-A006-46F7-BACA-B5112CFCBBB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898122" y="3363985"/>
            <a:ext cx="3617228" cy="3484097"/>
          </a:xfrm>
        </p:spPr>
        <p:txBody>
          <a:bodyPr>
            <a:normAutofit/>
          </a:bodyPr>
          <a:lstStyle/>
          <a:p>
            <a:pPr>
              <a:buClr>
                <a:schemeClr val="accent1"/>
              </a:buClr>
            </a:pPr>
            <a:r>
              <a:rPr lang="en-US" sz="2000" dirty="0"/>
              <a:t>Budget – pass through for funds as well as contributing $150,000 per year</a:t>
            </a:r>
          </a:p>
          <a:p>
            <a:pPr>
              <a:buClr>
                <a:schemeClr val="accent1"/>
              </a:buClr>
            </a:pPr>
            <a:r>
              <a:rPr lang="en-US" sz="2000" dirty="0"/>
              <a:t>Advocate for continued funding to support LEAD in future years</a:t>
            </a:r>
          </a:p>
          <a:p>
            <a:pPr>
              <a:buClr>
                <a:schemeClr val="accent1"/>
              </a:buClr>
            </a:pPr>
            <a:endParaRPr lang="en-US" sz="20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FA0388F-D475-4CD9-8285-30BC812602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CEA6A65-BE7D-4D61-A608-1539A25B89AE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171616">
                    <a:tint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171616">
                  <a:tint val="75000"/>
                </a:srgb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EF4D9C0D-FFB8-4773-B251-357675F44756}"/>
              </a:ext>
            </a:extLst>
          </p:cNvPr>
          <p:cNvSpPr txBox="1">
            <a:spLocks/>
          </p:cNvSpPr>
          <p:nvPr/>
        </p:nvSpPr>
        <p:spPr>
          <a:xfrm>
            <a:off x="866740" y="2667700"/>
            <a:ext cx="3201921" cy="6326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rgbClr val="008AC0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8AC0"/>
                </a:solidFill>
                <a:effectLst/>
                <a:uLnTx/>
                <a:uFillTx/>
                <a:latin typeface="Calibri Light"/>
                <a:ea typeface="+mj-ea"/>
                <a:cs typeface="+mj-cs"/>
              </a:rPr>
              <a:t>Active participation 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7E960C52-586B-46D8-98C5-A7D7DBC781CB}"/>
              </a:ext>
            </a:extLst>
          </p:cNvPr>
          <p:cNvSpPr txBox="1">
            <a:spLocks/>
          </p:cNvSpPr>
          <p:nvPr/>
        </p:nvSpPr>
        <p:spPr>
          <a:xfrm>
            <a:off x="4976034" y="2667700"/>
            <a:ext cx="3201921" cy="6326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rgbClr val="008AC0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8AC0"/>
                </a:solidFill>
                <a:effectLst/>
                <a:uLnTx/>
                <a:uFillTx/>
                <a:latin typeface="Calibri Light"/>
                <a:ea typeface="+mj-ea"/>
                <a:cs typeface="+mj-cs"/>
              </a:rPr>
              <a:t>Financial support</a:t>
            </a:r>
          </a:p>
        </p:txBody>
      </p:sp>
      <p:pic>
        <p:nvPicPr>
          <p:cNvPr id="3074" name="Picture 2" descr="teamwork Icon 4362865">
            <a:extLst>
              <a:ext uri="{FF2B5EF4-FFF2-40B4-BE49-F238E27FC236}">
                <a16:creationId xmlns:a16="http://schemas.microsoft.com/office/drawing/2014/main" id="{64820F83-E1D7-44DD-AA55-42C7F4D0E4D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6045" y="1861549"/>
            <a:ext cx="895350" cy="895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Money Icon 4365780">
            <a:extLst>
              <a:ext uri="{FF2B5EF4-FFF2-40B4-BE49-F238E27FC236}">
                <a16:creationId xmlns:a16="http://schemas.microsoft.com/office/drawing/2014/main" id="{F9E229DD-E0AA-4449-9AC0-7DCC3590783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5341" y="1861550"/>
            <a:ext cx="895350" cy="895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6289767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39BE50-7F8D-4133-8E04-12ABB20E55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800"/>
              <a:t>Law Enforcement will be decentered from referral process, but has committed to helping LEAD succeed</a:t>
            </a:r>
            <a:endParaRPr lang="en-US" sz="28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2E524D2-01BD-415B-B7E0-DE27D752450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15068" y="1825625"/>
            <a:ext cx="7500282" cy="4351338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  <a:buClr>
                <a:schemeClr val="accent1"/>
              </a:buClr>
            </a:pPr>
            <a:r>
              <a:rPr lang="en-US" sz="2000" dirty="0"/>
              <a:t>Although focus will be on community-based referrals, </a:t>
            </a:r>
            <a:r>
              <a:rPr lang="en-US" sz="2000" b="1" dirty="0">
                <a:solidFill>
                  <a:schemeClr val="accent1"/>
                </a:solidFill>
              </a:rPr>
              <a:t>law enforcement will have the option to refer appropriate cases to LEAD </a:t>
            </a:r>
            <a:r>
              <a:rPr lang="en-US" sz="2000" dirty="0"/>
              <a:t>rather than issue a citation or make an arrest</a:t>
            </a:r>
          </a:p>
          <a:p>
            <a:pPr>
              <a:spcAft>
                <a:spcPts val="600"/>
              </a:spcAft>
              <a:buClr>
                <a:schemeClr val="accent1"/>
              </a:buClr>
            </a:pPr>
            <a:r>
              <a:rPr lang="en-US" sz="2000" b="1" dirty="0">
                <a:solidFill>
                  <a:schemeClr val="accent1"/>
                </a:solidFill>
              </a:rPr>
              <a:t>Enforcement of low-level livability offenses has decreased </a:t>
            </a:r>
            <a:r>
              <a:rPr lang="en-US" sz="2000" dirty="0"/>
              <a:t>all over the city, but especially on Lake Street, due to shrinking MPD resources</a:t>
            </a:r>
          </a:p>
          <a:p>
            <a:pPr>
              <a:spcAft>
                <a:spcPts val="600"/>
              </a:spcAft>
              <a:buClr>
                <a:schemeClr val="accent1"/>
              </a:buClr>
            </a:pPr>
            <a:r>
              <a:rPr lang="en-US" sz="2000" b="1" dirty="0">
                <a:solidFill>
                  <a:schemeClr val="accent1"/>
                </a:solidFill>
              </a:rPr>
              <a:t>MPD leadership has committed to participating </a:t>
            </a:r>
            <a:r>
              <a:rPr lang="en-US" sz="2000" dirty="0"/>
              <a:t>in operational workgroup and the policy coordinating group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C2883FE-9241-4E96-B653-8D4C386A1C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CEA6A65-BE7D-4D61-A608-1539A25B89AE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171616">
                    <a:tint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171616">
                  <a:tint val="75000"/>
                </a:srgb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0731220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1219200"/>
            <a:ext cx="9144000" cy="484505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200" dirty="0"/>
          </a:p>
        </p:txBody>
      </p:sp>
      <p:sp>
        <p:nvSpPr>
          <p:cNvPr id="4" name="TextBox 3"/>
          <p:cNvSpPr txBox="1"/>
          <p:nvPr/>
        </p:nvSpPr>
        <p:spPr>
          <a:xfrm>
            <a:off x="304800" y="1504260"/>
            <a:ext cx="8420100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200" dirty="0">
                <a:solidFill>
                  <a:srgbClr val="595959"/>
                </a:solidFill>
                <a:cs typeface="Georgia"/>
              </a:rPr>
              <a:t>Drug use and associated behaviors are treated as crimes, as are many behavioral consequences of mental illness.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200" dirty="0">
              <a:solidFill>
                <a:srgbClr val="595959"/>
              </a:solidFill>
              <a:cs typeface="Georgia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200" dirty="0">
                <a:solidFill>
                  <a:srgbClr val="595959"/>
                </a:solidFill>
                <a:cs typeface="Georgia"/>
              </a:rPr>
              <a:t>Justice system is plagued with disparities based on race and class.</a:t>
            </a:r>
          </a:p>
          <a:p>
            <a:endParaRPr lang="en-US" sz="2200" dirty="0">
              <a:solidFill>
                <a:srgbClr val="595959"/>
              </a:solidFill>
              <a:cs typeface="Georgia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200" dirty="0">
                <a:solidFill>
                  <a:srgbClr val="595959"/>
                </a:solidFill>
                <a:cs typeface="Georgia"/>
              </a:rPr>
              <a:t>Evidence shows that coercive or punitive approaches are not effective responses, and rigidly defined “treatment” is also often ineffective, inaccessible, or both.</a:t>
            </a:r>
          </a:p>
          <a:p>
            <a:endParaRPr lang="en-US" sz="2200" dirty="0">
              <a:solidFill>
                <a:srgbClr val="595959"/>
              </a:solidFill>
              <a:cs typeface="Georgia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200" dirty="0">
                <a:solidFill>
                  <a:srgbClr val="595959"/>
                </a:solidFill>
                <a:cs typeface="Georgia"/>
              </a:rPr>
              <a:t>Yet problematic behavior calls for a robust response, not just a step-down.</a:t>
            </a:r>
          </a:p>
        </p:txBody>
      </p:sp>
      <p:sp>
        <p:nvSpPr>
          <p:cNvPr id="9" name="Subtitle 2"/>
          <p:cNvSpPr txBox="1">
            <a:spLocks/>
          </p:cNvSpPr>
          <p:nvPr/>
        </p:nvSpPr>
        <p:spPr>
          <a:xfrm>
            <a:off x="457202" y="409950"/>
            <a:ext cx="8686798" cy="57473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spcBef>
                <a:spcPts val="0"/>
              </a:spcBef>
            </a:pPr>
            <a:r>
              <a:rPr lang="en-US" b="1" dirty="0">
                <a:solidFill>
                  <a:srgbClr val="2B3990"/>
                </a:solidFill>
                <a:ea typeface="Georgia" charset="0"/>
                <a:cs typeface="Georgia" charset="0"/>
              </a:rPr>
              <a:t>The Problem LEAD Strives to Solve</a:t>
            </a:r>
          </a:p>
        </p:txBody>
      </p:sp>
    </p:spTree>
    <p:extLst>
      <p:ext uri="{BB962C8B-B14F-4D97-AF65-F5344CB8AC3E}">
        <p14:creationId xmlns:p14="http://schemas.microsoft.com/office/powerpoint/2010/main" val="41651506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9152C5-599B-413A-BD54-398157067F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/>
              <a:t>Community members will play an active role in LEAD</a:t>
            </a:r>
          </a:p>
        </p:txBody>
      </p:sp>
      <p:graphicFrame>
        <p:nvGraphicFramePr>
          <p:cNvPr id="8" name="Content Placeholder 2">
            <a:extLst>
              <a:ext uri="{FF2B5EF4-FFF2-40B4-BE49-F238E27FC236}">
                <a16:creationId xmlns:a16="http://schemas.microsoft.com/office/drawing/2014/main" id="{FA8B2BB8-1F72-4E8C-81ED-8E9FCF152195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905487" y="1800458"/>
          <a:ext cx="7609863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DD00DC5-003E-42F1-A2B8-756D86D5ED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CEA6A65-BE7D-4D61-A608-1539A25B89AE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171616">
                    <a:tint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171616">
                  <a:tint val="75000"/>
                </a:srgb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8520326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87F2F8-D68A-440C-8F7E-639B0D99F2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Pilot scope and keys to success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483B605-370F-4468-A79D-CDC2499FB3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CEA6A65-BE7D-4D61-A608-1539A25B89AE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171616">
                    <a:tint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171616">
                  <a:tint val="75000"/>
                </a:srgb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9195A3E-FEC1-4949-9DFF-4CCBFCFD59EF}"/>
              </a:ext>
            </a:extLst>
          </p:cNvPr>
          <p:cNvSpPr txBox="1"/>
          <p:nvPr/>
        </p:nvSpPr>
        <p:spPr>
          <a:xfrm>
            <a:off x="1117833" y="2272877"/>
            <a:ext cx="3001162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8AC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Focus on non-violent, livability offenses, e.g.: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8AC0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171616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Possession of drug paraphernalia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8AC0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171616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Theft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8AC0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171616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Open Bottle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8AC0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171616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Public urination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8AC0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171616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Disorderly conduct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8AC0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171616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Trespassing 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rgbClr val="171616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FFFBD24-273B-4F1A-A0F8-8D0147A35564}"/>
              </a:ext>
            </a:extLst>
          </p:cNvPr>
          <p:cNvSpPr txBox="1"/>
          <p:nvPr/>
        </p:nvSpPr>
        <p:spPr>
          <a:xfrm>
            <a:off x="4485488" y="2272877"/>
            <a:ext cx="3001162" cy="116955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8AC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Work to provide services to unsheltered individuals and victims of sexual exploitation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8AC0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rgbClr val="171616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71EDB5F-086D-4555-B92B-65E726D7A698}"/>
              </a:ext>
            </a:extLst>
          </p:cNvPr>
          <p:cNvSpPr txBox="1"/>
          <p:nvPr/>
        </p:nvSpPr>
        <p:spPr>
          <a:xfrm>
            <a:off x="1117833" y="4831519"/>
            <a:ext cx="3001162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8AC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Focus on community referral process to minimize contact with law enforcement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378CB2F-4D25-4298-8355-4767C9D884B5}"/>
              </a:ext>
            </a:extLst>
          </p:cNvPr>
          <p:cNvSpPr txBox="1"/>
          <p:nvPr/>
        </p:nvSpPr>
        <p:spPr>
          <a:xfrm>
            <a:off x="4485488" y="4831519"/>
            <a:ext cx="3001162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8AC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Finding the right implementing non-profit partner is key to the success of the pilot</a:t>
            </a:r>
          </a:p>
        </p:txBody>
      </p:sp>
      <p:pic>
        <p:nvPicPr>
          <p:cNvPr id="4098" name="Picture 2" descr="help Icon 2331695">
            <a:extLst>
              <a:ext uri="{FF2B5EF4-FFF2-40B4-BE49-F238E27FC236}">
                <a16:creationId xmlns:a16="http://schemas.microsoft.com/office/drawing/2014/main" id="{6032C96C-78AE-407B-92D0-AF965CD021E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7833" y="1659678"/>
            <a:ext cx="640010" cy="6400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sheltering Icon 4297666">
            <a:extLst>
              <a:ext uri="{FF2B5EF4-FFF2-40B4-BE49-F238E27FC236}">
                <a16:creationId xmlns:a16="http://schemas.microsoft.com/office/drawing/2014/main" id="{3BD707AB-83A0-471B-8720-739387F6990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85488" y="1607247"/>
            <a:ext cx="692441" cy="6924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Community Icon 2374785">
            <a:extLst>
              <a:ext uri="{FF2B5EF4-FFF2-40B4-BE49-F238E27FC236}">
                <a16:creationId xmlns:a16="http://schemas.microsoft.com/office/drawing/2014/main" id="{0CF6D147-9C4D-414F-AB63-293D6A31C78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4945" y="4303551"/>
            <a:ext cx="562183" cy="5621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4" name="Picture 8" descr="Partner Icon 4022847">
            <a:extLst>
              <a:ext uri="{FF2B5EF4-FFF2-40B4-BE49-F238E27FC236}">
                <a16:creationId xmlns:a16="http://schemas.microsoft.com/office/drawing/2014/main" id="{66B35FD7-31CE-4537-B2A6-E542DF0B386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4192778"/>
            <a:ext cx="706598" cy="7065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47833393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do we want to measure? </a:t>
            </a:r>
            <a:br>
              <a:rPr lang="en-US" dirty="0"/>
            </a:br>
            <a:endParaRPr lang="en-US" dirty="0"/>
          </a:p>
        </p:txBody>
      </p:sp>
      <p:sp>
        <p:nvSpPr>
          <p:cNvPr id="10" name="Content Placeholder 9"/>
          <p:cNvSpPr>
            <a:spLocks noGrp="1"/>
          </p:cNvSpPr>
          <p:nvPr>
            <p:ph sz="half" idx="1"/>
          </p:nvPr>
        </p:nvSpPr>
        <p:spPr>
          <a:xfrm>
            <a:off x="1115212" y="1962223"/>
            <a:ext cx="3201921" cy="3693822"/>
          </a:xfrm>
        </p:spPr>
        <p:txBody>
          <a:bodyPr>
            <a:norm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</a:pPr>
            <a:r>
              <a:rPr lang="en-US" sz="2000" dirty="0"/>
              <a:t>Names, DOB, Race, Gender of individual referred</a:t>
            </a:r>
          </a:p>
          <a:p>
            <a:pPr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</a:pPr>
            <a:r>
              <a:rPr lang="en-US" sz="2000" dirty="0"/>
              <a:t>Referral date to LEAD</a:t>
            </a:r>
          </a:p>
          <a:p>
            <a:pPr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</a:pPr>
            <a:r>
              <a:rPr lang="en-US" sz="2000" dirty="0"/>
              <a:t>Did the individual accept services</a:t>
            </a:r>
          </a:p>
          <a:p>
            <a:pPr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</a:pPr>
            <a:r>
              <a:rPr lang="en-US" sz="2000" dirty="0"/>
              <a:t>Enrollment level for LEAD programs and for related social services</a:t>
            </a:r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E06EBCB7-435E-4D09-B37C-086313901EF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115712" y="1962222"/>
            <a:ext cx="3201921" cy="3828977"/>
          </a:xfrm>
        </p:spPr>
        <p:txBody>
          <a:bodyPr>
            <a:noAutofit/>
          </a:bodyPr>
          <a:lstStyle/>
          <a:p>
            <a:pPr lvl="0">
              <a:spcBef>
                <a:spcPts val="0"/>
              </a:spcBef>
              <a:buClr>
                <a:schemeClr val="accent1"/>
              </a:buClr>
            </a:pPr>
            <a:r>
              <a:rPr lang="en-US" sz="2000" dirty="0"/>
              <a:t>Services Utilized</a:t>
            </a:r>
          </a:p>
          <a:p>
            <a:pPr lvl="1">
              <a:spcBef>
                <a:spcPts val="0"/>
              </a:spcBef>
              <a:buClr>
                <a:schemeClr val="accent1"/>
              </a:buClr>
            </a:pPr>
            <a:r>
              <a:rPr lang="en-US" sz="1600" dirty="0"/>
              <a:t>Housing</a:t>
            </a:r>
          </a:p>
          <a:p>
            <a:pPr lvl="1">
              <a:spcBef>
                <a:spcPts val="0"/>
              </a:spcBef>
              <a:buClr>
                <a:schemeClr val="accent1"/>
              </a:buClr>
            </a:pPr>
            <a:r>
              <a:rPr lang="en-US" sz="1600" dirty="0"/>
              <a:t>Medical</a:t>
            </a:r>
          </a:p>
          <a:p>
            <a:pPr lvl="1">
              <a:spcBef>
                <a:spcPts val="0"/>
              </a:spcBef>
              <a:buClr>
                <a:schemeClr val="accent1"/>
              </a:buClr>
            </a:pPr>
            <a:r>
              <a:rPr lang="en-US" sz="1600" dirty="0"/>
              <a:t>Obtaining I.D.</a:t>
            </a:r>
          </a:p>
          <a:p>
            <a:pPr lvl="1">
              <a:spcBef>
                <a:spcPts val="0"/>
              </a:spcBef>
              <a:buClr>
                <a:schemeClr val="accent1"/>
              </a:buClr>
            </a:pPr>
            <a:r>
              <a:rPr lang="en-US" sz="1600" dirty="0"/>
              <a:t>Mental Health</a:t>
            </a:r>
          </a:p>
          <a:p>
            <a:pPr lvl="1">
              <a:spcBef>
                <a:spcPts val="0"/>
              </a:spcBef>
              <a:buClr>
                <a:schemeClr val="accent1"/>
              </a:buClr>
            </a:pPr>
            <a:r>
              <a:rPr lang="en-US" sz="1600" dirty="0"/>
              <a:t>Chemical Dependency</a:t>
            </a:r>
            <a:r>
              <a:rPr lang="en-US" sz="1800" dirty="0"/>
              <a:t> </a:t>
            </a:r>
          </a:p>
          <a:p>
            <a:pPr>
              <a:spcBef>
                <a:spcPts val="1200"/>
              </a:spcBef>
              <a:buClr>
                <a:schemeClr val="accent1"/>
              </a:buClr>
            </a:pPr>
            <a:r>
              <a:rPr lang="en-US" sz="2000" dirty="0"/>
              <a:t>Employment</a:t>
            </a:r>
          </a:p>
          <a:p>
            <a:pPr>
              <a:spcBef>
                <a:spcPts val="1200"/>
              </a:spcBef>
              <a:buClr>
                <a:schemeClr val="accent1"/>
              </a:buClr>
            </a:pPr>
            <a:r>
              <a:rPr lang="en-US" sz="2000" dirty="0"/>
              <a:t>Recidivism </a:t>
            </a:r>
          </a:p>
          <a:p>
            <a:pPr lvl="1">
              <a:spcBef>
                <a:spcPts val="0"/>
              </a:spcBef>
              <a:buClr>
                <a:schemeClr val="accent1"/>
              </a:buClr>
            </a:pPr>
            <a:r>
              <a:rPr lang="en-US" sz="1600" dirty="0"/>
              <a:t>Measured by law enforcement contacts and new criminal charges</a:t>
            </a:r>
          </a:p>
          <a:p>
            <a:pPr>
              <a:spcBef>
                <a:spcPts val="1200"/>
              </a:spcBef>
              <a:buClr>
                <a:schemeClr val="accent1"/>
              </a:buClr>
            </a:pPr>
            <a:r>
              <a:rPr lang="en-US" sz="2000" dirty="0"/>
              <a:t>Community perceptions</a:t>
            </a:r>
          </a:p>
          <a:p>
            <a:pPr lvl="1">
              <a:spcBef>
                <a:spcPts val="0"/>
              </a:spcBef>
              <a:buClr>
                <a:schemeClr val="accent1"/>
              </a:buClr>
            </a:pPr>
            <a:r>
              <a:rPr lang="en-US" sz="1600" dirty="0"/>
              <a:t>Views on community safety</a:t>
            </a:r>
          </a:p>
          <a:p>
            <a:pPr lvl="1">
              <a:spcBef>
                <a:spcPts val="0"/>
              </a:spcBef>
              <a:buClr>
                <a:schemeClr val="accent1"/>
              </a:buClr>
            </a:pPr>
            <a:r>
              <a:rPr lang="en-US" sz="1600" dirty="0"/>
              <a:t>Views on LEAD participants</a:t>
            </a:r>
          </a:p>
          <a:p>
            <a:pPr lvl="1">
              <a:spcBef>
                <a:spcPts val="0"/>
              </a:spcBef>
              <a:buClr>
                <a:schemeClr val="accent1"/>
              </a:buClr>
            </a:pPr>
            <a:endParaRPr lang="en-US" sz="18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CEA6A65-BE7D-4D61-A608-1539A25B89AE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171616">
                    <a:tint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32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171616">
                  <a:tint val="75000"/>
                </a:srgb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E9F23B98-CFD9-4D8E-BC48-A2CDD728E29D}"/>
              </a:ext>
            </a:extLst>
          </p:cNvPr>
          <p:cNvSpPr txBox="1">
            <a:spLocks/>
          </p:cNvSpPr>
          <p:nvPr/>
        </p:nvSpPr>
        <p:spPr>
          <a:xfrm>
            <a:off x="1115212" y="1295400"/>
            <a:ext cx="3201921" cy="6326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rgbClr val="008AC0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8AC0"/>
                </a:solidFill>
                <a:effectLst/>
                <a:uLnTx/>
                <a:uFillTx/>
                <a:latin typeface="Calibri Light"/>
                <a:ea typeface="+mj-ea"/>
                <a:cs typeface="+mj-cs"/>
              </a:rPr>
              <a:t>Activities &amp; outputs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36A91FD3-121C-4538-9E2E-9A6374804683}"/>
              </a:ext>
            </a:extLst>
          </p:cNvPr>
          <p:cNvSpPr txBox="1">
            <a:spLocks/>
          </p:cNvSpPr>
          <p:nvPr/>
        </p:nvSpPr>
        <p:spPr>
          <a:xfrm>
            <a:off x="5115712" y="1295400"/>
            <a:ext cx="3201921" cy="6326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rgbClr val="008AC0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8AC0"/>
                </a:solidFill>
                <a:effectLst/>
                <a:uLnTx/>
                <a:uFillTx/>
                <a:latin typeface="Calibri Light"/>
                <a:ea typeface="+mj-ea"/>
                <a:cs typeface="+mj-cs"/>
              </a:rPr>
              <a:t>Outcomes</a:t>
            </a:r>
          </a:p>
        </p:txBody>
      </p:sp>
    </p:spTree>
    <p:extLst>
      <p:ext uri="{BB962C8B-B14F-4D97-AF65-F5344CB8AC3E}">
        <p14:creationId xmlns:p14="http://schemas.microsoft.com/office/powerpoint/2010/main" val="818605059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93E7050-C805-4887-99B2-DF0B8C0611D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54636" y="1124125"/>
            <a:ext cx="2468880" cy="365760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400" dirty="0">
                <a:solidFill>
                  <a:schemeClr val="accent1"/>
                </a:solidFill>
              </a:rPr>
              <a:t>… comprised of a wide range of members:</a:t>
            </a:r>
          </a:p>
          <a:p>
            <a:pPr marL="342900" lvl="1" indent="-342900">
              <a:buClr>
                <a:schemeClr val="accent1"/>
              </a:buClr>
            </a:pPr>
            <a:r>
              <a:rPr lang="en-US" sz="1400" dirty="0"/>
              <a:t>MCAO and Hennepin County Attorney’s Office</a:t>
            </a:r>
          </a:p>
          <a:p>
            <a:pPr marL="342900" lvl="1" indent="-342900">
              <a:buClr>
                <a:schemeClr val="accent1"/>
              </a:buClr>
            </a:pPr>
            <a:r>
              <a:rPr lang="en-US" sz="1400" dirty="0"/>
              <a:t>Law Enforcement – MPD, Metro Transit, Hennepin County Sheriff’s Office</a:t>
            </a:r>
          </a:p>
          <a:p>
            <a:pPr marL="342900" lvl="1" indent="-342900">
              <a:buClr>
                <a:schemeClr val="accent1"/>
              </a:buClr>
            </a:pPr>
            <a:r>
              <a:rPr lang="en-US" sz="1400" dirty="0"/>
              <a:t>HC Public Defender </a:t>
            </a:r>
          </a:p>
          <a:p>
            <a:pPr marL="342900" lvl="1" indent="-342900">
              <a:buClr>
                <a:schemeClr val="accent1"/>
              </a:buClr>
            </a:pPr>
            <a:r>
              <a:rPr lang="en-US" sz="1400" dirty="0"/>
              <a:t>City Council Office</a:t>
            </a:r>
          </a:p>
          <a:p>
            <a:pPr marL="342900" lvl="1" indent="-342900">
              <a:buClr>
                <a:schemeClr val="accent1"/>
              </a:buClr>
            </a:pPr>
            <a:r>
              <a:rPr lang="en-US" sz="1400" dirty="0"/>
              <a:t>Individual community members, business associations, neighborhood organizations, etc.</a:t>
            </a:r>
          </a:p>
          <a:p>
            <a:pPr marL="342900" lvl="1" indent="-342900">
              <a:buClr>
                <a:schemeClr val="accent1"/>
              </a:buClr>
            </a:pPr>
            <a:r>
              <a:rPr lang="en-US" sz="1400" dirty="0"/>
              <a:t>Community Service Agencies – medical providers, social services,  housing, culturally specific providers, etc.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20DCD4E-42DF-45B1-8630-1BE419E34C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CEA6A65-BE7D-4D61-A608-1539A25B89AE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171616">
                    <a:tint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171616">
                  <a:tint val="75000"/>
                </a:srgb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B8F991A2-8182-41FC-AE9E-7C7F3DADF940}"/>
              </a:ext>
            </a:extLst>
          </p:cNvPr>
          <p:cNvSpPr/>
          <p:nvPr/>
        </p:nvSpPr>
        <p:spPr>
          <a:xfrm>
            <a:off x="0" y="0"/>
            <a:ext cx="297809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What will LEAD governance look like? 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5" name="Graphic 4" descr="Circles with arrows outline">
            <a:extLst>
              <a:ext uri="{FF2B5EF4-FFF2-40B4-BE49-F238E27FC236}">
                <a16:creationId xmlns:a16="http://schemas.microsoft.com/office/drawing/2014/main" id="{B29E02B0-5104-417D-8100-83B4939E317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66163" y="1419835"/>
            <a:ext cx="1245765" cy="1245765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F8E618A4-6BA0-4A1E-B72A-9DB17420ADF5}"/>
              </a:ext>
            </a:extLst>
          </p:cNvPr>
          <p:cNvSpPr txBox="1"/>
          <p:nvPr/>
        </p:nvSpPr>
        <p:spPr>
          <a:xfrm>
            <a:off x="3281406" y="1124125"/>
            <a:ext cx="2468880" cy="329320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8AC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Three oversight groups…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8AC0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171616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8AC0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171616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Policy Coordinating Group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8AC0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171616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Operational Work Group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8AC0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171616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Community Leadership Team</a:t>
            </a:r>
          </a:p>
        </p:txBody>
      </p:sp>
    </p:spTree>
    <p:extLst>
      <p:ext uri="{BB962C8B-B14F-4D97-AF65-F5344CB8AC3E}">
        <p14:creationId xmlns:p14="http://schemas.microsoft.com/office/powerpoint/2010/main" val="1864783894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54A726-B878-42B3-80B2-61C8A5320B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Questions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E7EF2E77-73D4-49AF-945E-F5AA553EFB77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10000"/>
          </a:bodyPr>
          <a:lstStyle/>
          <a:p>
            <a:pPr marL="0" indent="0" algn="ctr">
              <a:buNone/>
            </a:pPr>
            <a:r>
              <a:rPr lang="en-US" sz="2300" b="1" dirty="0">
                <a:solidFill>
                  <a:srgbClr val="00B0F0"/>
                </a:solidFill>
              </a:rPr>
              <a:t>Mary Ellen Heng</a:t>
            </a:r>
            <a:endParaRPr lang="en-US" sz="2300" dirty="0">
              <a:solidFill>
                <a:srgbClr val="00B0F0"/>
              </a:solidFill>
            </a:endParaRPr>
          </a:p>
          <a:p>
            <a:pPr marL="0" indent="0" algn="ctr">
              <a:buNone/>
            </a:pPr>
            <a:r>
              <a:rPr lang="en-US" sz="2300" i="1" dirty="0">
                <a:solidFill>
                  <a:srgbClr val="00B0F0"/>
                </a:solidFill>
              </a:rPr>
              <a:t>Deputy City Attorney - Criminal</a:t>
            </a:r>
            <a:endParaRPr lang="en-US" sz="2300" dirty="0">
              <a:solidFill>
                <a:srgbClr val="00B0F0"/>
              </a:solidFill>
            </a:endParaRPr>
          </a:p>
          <a:p>
            <a:pPr marL="0" indent="0" algn="ctr">
              <a:buNone/>
            </a:pPr>
            <a:r>
              <a:rPr lang="en-US" sz="2300" b="1" dirty="0"/>
              <a:t>Minneapolis City Attorney’s Office</a:t>
            </a:r>
            <a:endParaRPr lang="en-US" sz="2300" dirty="0"/>
          </a:p>
          <a:p>
            <a:pPr marL="0" indent="0" algn="ctr">
              <a:buNone/>
            </a:pPr>
            <a:r>
              <a:rPr lang="en-US" sz="2300" dirty="0"/>
              <a:t>350 S. Fifth St. – Room #210</a:t>
            </a:r>
          </a:p>
          <a:p>
            <a:pPr marL="0" indent="0" algn="ctr">
              <a:buNone/>
            </a:pPr>
            <a:r>
              <a:rPr lang="en-US" sz="2300" dirty="0"/>
              <a:t>Minneapolis, MN 55415</a:t>
            </a:r>
          </a:p>
          <a:p>
            <a:pPr marL="0" indent="0" algn="ctr">
              <a:buNone/>
            </a:pPr>
            <a:r>
              <a:rPr lang="en-US" sz="2300" dirty="0"/>
              <a:t>Office: 612-673-2270</a:t>
            </a:r>
          </a:p>
          <a:p>
            <a:pPr marL="0" indent="0" algn="ctr">
              <a:buNone/>
            </a:pPr>
            <a:r>
              <a:rPr lang="en-US" sz="2300" dirty="0"/>
              <a:t>Cell:  612-708-6674</a:t>
            </a:r>
          </a:p>
          <a:p>
            <a:pPr marL="0" indent="0" algn="ctr">
              <a:buNone/>
            </a:pPr>
            <a:r>
              <a:rPr lang="en-US" sz="1800" u="sng" dirty="0">
                <a:hlinkClick r:id="rId2"/>
              </a:rPr>
              <a:t>Maryellen.heng@minneapolismn.gov</a:t>
            </a:r>
            <a:endParaRPr lang="en-US" sz="1800" dirty="0"/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6B78EFB-5862-4BD0-BEDC-A17003F22C6E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10000"/>
          </a:bodyPr>
          <a:lstStyle/>
          <a:p>
            <a:pPr marL="0" indent="0" algn="ctr">
              <a:buNone/>
            </a:pPr>
            <a:r>
              <a:rPr lang="en-US" sz="2300" b="1" dirty="0">
                <a:solidFill>
                  <a:srgbClr val="00B0F0"/>
                </a:solidFill>
              </a:rPr>
              <a:t>Kerri Johnson </a:t>
            </a:r>
          </a:p>
          <a:p>
            <a:pPr marL="0" indent="0" algn="ctr">
              <a:buNone/>
            </a:pPr>
            <a:r>
              <a:rPr lang="en-US" sz="2300" i="1" dirty="0">
                <a:solidFill>
                  <a:srgbClr val="00B0F0"/>
                </a:solidFill>
              </a:rPr>
              <a:t>Assistant Minneapolis City Attorney</a:t>
            </a:r>
          </a:p>
          <a:p>
            <a:pPr marL="0" indent="0" algn="ctr">
              <a:buNone/>
            </a:pPr>
            <a:r>
              <a:rPr lang="en-US" sz="2300" b="1" dirty="0"/>
              <a:t>Minneapolis City Attorney’s Office</a:t>
            </a:r>
            <a:endParaRPr lang="en-US" sz="2300" dirty="0"/>
          </a:p>
          <a:p>
            <a:pPr marL="0" indent="0" algn="ctr">
              <a:buNone/>
            </a:pPr>
            <a:r>
              <a:rPr lang="en-US" sz="2300" dirty="0"/>
              <a:t>350 S. Fifth St. – Room #210</a:t>
            </a:r>
          </a:p>
          <a:p>
            <a:pPr marL="0" indent="0" algn="ctr">
              <a:buNone/>
            </a:pPr>
            <a:r>
              <a:rPr lang="en-US" sz="2300" dirty="0"/>
              <a:t>Minneapolis, MN 55415</a:t>
            </a:r>
          </a:p>
          <a:p>
            <a:pPr marL="0" indent="0" algn="ctr">
              <a:buNone/>
            </a:pPr>
            <a:r>
              <a:rPr lang="en-US" sz="2300" dirty="0"/>
              <a:t> Office: 612-673-2747</a:t>
            </a:r>
          </a:p>
          <a:p>
            <a:pPr marL="0" indent="0" algn="ctr">
              <a:buNone/>
            </a:pPr>
            <a:r>
              <a:rPr lang="en-US" sz="2300" dirty="0"/>
              <a:t>Cell:  612-210-8548</a:t>
            </a:r>
          </a:p>
          <a:p>
            <a:pPr marL="0" indent="0" algn="ctr">
              <a:buNone/>
            </a:pPr>
            <a:r>
              <a:rPr lang="en-US" sz="1900" dirty="0">
                <a:hlinkClick r:id="rId3" tooltip="mailto:kerri.johnson@minneapolismn.gov"/>
              </a:rPr>
              <a:t>kerri.johnson@minneapolismn.gov</a:t>
            </a:r>
            <a:r>
              <a:rPr lang="en-US" sz="1900" dirty="0"/>
              <a:t> </a:t>
            </a:r>
          </a:p>
          <a:p>
            <a:pPr marL="0" indent="0">
              <a:buNone/>
            </a:pPr>
            <a:br>
              <a:rPr lang="en-US" dirty="0"/>
            </a:b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113F168-24A3-49EF-9335-B7CFF605E4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CEA6A65-BE7D-4D61-A608-1539A25B89AE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171616">
                    <a:tint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171616">
                  <a:tint val="75000"/>
                </a:srgb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1150593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1219200"/>
            <a:ext cx="9144000" cy="484505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200" dirty="0"/>
          </a:p>
        </p:txBody>
      </p:sp>
      <p:sp>
        <p:nvSpPr>
          <p:cNvPr id="4" name="TextBox 3"/>
          <p:cNvSpPr txBox="1"/>
          <p:nvPr/>
        </p:nvSpPr>
        <p:spPr>
          <a:xfrm>
            <a:off x="451415" y="1663045"/>
            <a:ext cx="5715000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595959"/>
                </a:solidFill>
                <a:cs typeface="Georgia"/>
              </a:rPr>
              <a:t>Beginning in the 1980s and continuing for decades, arrests for low-level drug crimes in Seattle showed </a:t>
            </a:r>
            <a:r>
              <a:rPr lang="en-US" b="1" dirty="0">
                <a:solidFill>
                  <a:srgbClr val="595959"/>
                </a:solidFill>
                <a:cs typeface="Georgia"/>
              </a:rPr>
              <a:t>indisputable racial disparities</a:t>
            </a:r>
            <a:r>
              <a:rPr lang="en-US" dirty="0">
                <a:solidFill>
                  <a:srgbClr val="595959"/>
                </a:solidFill>
                <a:cs typeface="Georgia"/>
              </a:rPr>
              <a:t> with extremely damaging consequences.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dirty="0">
              <a:solidFill>
                <a:srgbClr val="595959"/>
              </a:solidFill>
              <a:cs typeface="Georgia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595959"/>
                </a:solidFill>
                <a:cs typeface="Georgia"/>
              </a:rPr>
              <a:t>After a decade of contentious debate, in the mid-2000s a group of stakeholders asked: What if we could use arrest </a:t>
            </a:r>
            <a:r>
              <a:rPr lang="en-US" b="1" dirty="0">
                <a:solidFill>
                  <a:srgbClr val="595959"/>
                </a:solidFill>
                <a:cs typeface="Georgia"/>
              </a:rPr>
              <a:t>only as a last resort </a:t>
            </a:r>
            <a:r>
              <a:rPr lang="en-US" dirty="0">
                <a:solidFill>
                  <a:srgbClr val="595959"/>
                </a:solidFill>
                <a:cs typeface="Georgia"/>
              </a:rPr>
              <a:t>for drug offenses?</a:t>
            </a:r>
          </a:p>
          <a:p>
            <a:endParaRPr lang="en-US" dirty="0">
              <a:solidFill>
                <a:srgbClr val="595959"/>
              </a:solidFill>
              <a:cs typeface="Georgia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595959"/>
                </a:solidFill>
                <a:cs typeface="Georgia"/>
              </a:rPr>
              <a:t>What if we gave officers </a:t>
            </a:r>
            <a:r>
              <a:rPr lang="en-US" b="1" dirty="0">
                <a:solidFill>
                  <a:srgbClr val="595959"/>
                </a:solidFill>
                <a:cs typeface="Georgia"/>
              </a:rPr>
              <a:t>a new alternative </a:t>
            </a:r>
            <a:r>
              <a:rPr lang="en-US" dirty="0">
                <a:solidFill>
                  <a:srgbClr val="595959"/>
                </a:solidFill>
                <a:cs typeface="Georgia"/>
              </a:rPr>
              <a:t>to arrest/don’t arrest?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dirty="0">
              <a:solidFill>
                <a:srgbClr val="595959"/>
              </a:solidFill>
              <a:cs typeface="Georgia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595959"/>
                </a:solidFill>
                <a:cs typeface="Georgia"/>
              </a:rPr>
              <a:t>What if that could yield </a:t>
            </a:r>
            <a:r>
              <a:rPr lang="en-US" b="1" dirty="0">
                <a:solidFill>
                  <a:srgbClr val="595959"/>
                </a:solidFill>
                <a:cs typeface="Georgia"/>
              </a:rPr>
              <a:t>better outcomes </a:t>
            </a:r>
            <a:r>
              <a:rPr lang="en-US" dirty="0">
                <a:solidFill>
                  <a:srgbClr val="595959"/>
                </a:solidFill>
                <a:cs typeface="Georgia"/>
              </a:rPr>
              <a:t>for everybody?</a:t>
            </a:r>
          </a:p>
        </p:txBody>
      </p:sp>
      <p:sp>
        <p:nvSpPr>
          <p:cNvPr id="9" name="Subtitle 2"/>
          <p:cNvSpPr txBox="1">
            <a:spLocks/>
          </p:cNvSpPr>
          <p:nvPr/>
        </p:nvSpPr>
        <p:spPr>
          <a:xfrm>
            <a:off x="457202" y="409950"/>
            <a:ext cx="8686798" cy="57473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spcBef>
                <a:spcPts val="0"/>
              </a:spcBef>
            </a:pPr>
            <a:r>
              <a:rPr lang="en-US" b="1" dirty="0">
                <a:solidFill>
                  <a:srgbClr val="2B3990"/>
                </a:solidFill>
                <a:ea typeface="Georgia" charset="0"/>
                <a:cs typeface="Georgia" charset="0"/>
              </a:rPr>
              <a:t>How LEAD Began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4755984-F5E0-4D4A-9F55-A0484063D6E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66415" y="2510353"/>
            <a:ext cx="2552700" cy="2552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27591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1219200"/>
            <a:ext cx="9144000" cy="484505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200" dirty="0"/>
          </a:p>
        </p:txBody>
      </p:sp>
      <p:sp>
        <p:nvSpPr>
          <p:cNvPr id="4" name="TextBox 3"/>
          <p:cNvSpPr txBox="1"/>
          <p:nvPr/>
        </p:nvSpPr>
        <p:spPr>
          <a:xfrm>
            <a:off x="0" y="1564233"/>
            <a:ext cx="5048250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200" dirty="0">
                <a:solidFill>
                  <a:srgbClr val="595959"/>
                </a:solidFill>
                <a:cs typeface="Georgia"/>
              </a:rPr>
              <a:t>Diverts people whose problems are driven by behavioral illnesses </a:t>
            </a:r>
            <a:r>
              <a:rPr lang="en-US" sz="2200" b="1" dirty="0">
                <a:solidFill>
                  <a:schemeClr val="tx2"/>
                </a:solidFill>
                <a:cs typeface="Georgia"/>
              </a:rPr>
              <a:t>out of </a:t>
            </a:r>
            <a:r>
              <a:rPr lang="en-US" sz="2200" dirty="0">
                <a:solidFill>
                  <a:srgbClr val="595959"/>
                </a:solidFill>
                <a:cs typeface="Georgia"/>
              </a:rPr>
              <a:t>the justice system whenever possible, and </a:t>
            </a:r>
            <a:r>
              <a:rPr lang="en-US" sz="2200" b="1" dirty="0">
                <a:solidFill>
                  <a:schemeClr val="tx2"/>
                </a:solidFill>
                <a:cs typeface="Georgia"/>
              </a:rPr>
              <a:t>into</a:t>
            </a:r>
            <a:r>
              <a:rPr lang="en-US" sz="2200" dirty="0">
                <a:solidFill>
                  <a:srgbClr val="595959"/>
                </a:solidFill>
                <a:cs typeface="Georgia"/>
              </a:rPr>
              <a:t> long-term, non-coercive case management</a:t>
            </a:r>
            <a:br>
              <a:rPr lang="en-US" sz="2200" dirty="0">
                <a:solidFill>
                  <a:srgbClr val="595959"/>
                </a:solidFill>
                <a:cs typeface="Georgia"/>
              </a:rPr>
            </a:br>
            <a:endParaRPr lang="en-US" sz="2200" dirty="0">
              <a:solidFill>
                <a:srgbClr val="595959"/>
              </a:solidFill>
              <a:cs typeface="Georgia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200" dirty="0">
                <a:solidFill>
                  <a:srgbClr val="595959"/>
                </a:solidFill>
                <a:cs typeface="Georgia"/>
              </a:rPr>
              <a:t>Law enforcement officers are primary portal for diversion,</a:t>
            </a:r>
            <a:r>
              <a:rPr lang="en-US" sz="2200" b="1" dirty="0">
                <a:solidFill>
                  <a:schemeClr val="tx2"/>
                </a:solidFill>
                <a:cs typeface="Georgia"/>
              </a:rPr>
              <a:t> in partnership </a:t>
            </a:r>
            <a:r>
              <a:rPr lang="en-US" sz="2200" dirty="0">
                <a:solidFill>
                  <a:srgbClr val="595959"/>
                </a:solidFill>
                <a:cs typeface="Georgia"/>
              </a:rPr>
              <a:t>with case management, service providers, prosecutors, community leaders and health agencies</a:t>
            </a:r>
          </a:p>
        </p:txBody>
      </p:sp>
      <p:sp>
        <p:nvSpPr>
          <p:cNvPr id="9" name="Subtitle 2"/>
          <p:cNvSpPr txBox="1">
            <a:spLocks/>
          </p:cNvSpPr>
          <p:nvPr/>
        </p:nvSpPr>
        <p:spPr>
          <a:xfrm>
            <a:off x="457202" y="409950"/>
            <a:ext cx="8686798" cy="57473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spcBef>
                <a:spcPts val="0"/>
              </a:spcBef>
            </a:pPr>
            <a:r>
              <a:rPr lang="en-US" b="1" dirty="0">
                <a:solidFill>
                  <a:srgbClr val="2B3990"/>
                </a:solidFill>
                <a:ea typeface="Georgia" charset="0"/>
                <a:cs typeface="Georgia" charset="0"/>
              </a:rPr>
              <a:t>What Is LEAD?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1F1F786-EDE0-7544-A79E-2693951A08B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86400" y="2209800"/>
            <a:ext cx="3073400" cy="3073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09264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1219200"/>
            <a:ext cx="9144000" cy="484505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200" dirty="0"/>
          </a:p>
        </p:txBody>
      </p:sp>
      <p:sp>
        <p:nvSpPr>
          <p:cNvPr id="9" name="Subtitle 2"/>
          <p:cNvSpPr txBox="1">
            <a:spLocks/>
          </p:cNvSpPr>
          <p:nvPr/>
        </p:nvSpPr>
        <p:spPr>
          <a:xfrm>
            <a:off x="457202" y="409950"/>
            <a:ext cx="8686798" cy="57473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spcBef>
                <a:spcPts val="0"/>
              </a:spcBef>
            </a:pPr>
            <a:r>
              <a:rPr lang="en-US" b="1" dirty="0">
                <a:solidFill>
                  <a:srgbClr val="2B3990"/>
                </a:solidFill>
                <a:ea typeface="Georgia" charset="0"/>
                <a:cs typeface="Georgia" charset="0"/>
              </a:rPr>
              <a:t>What Makes LEAD Different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2233970-9747-5547-97FA-B40D5CC53203}"/>
              </a:ext>
            </a:extLst>
          </p:cNvPr>
          <p:cNvSpPr txBox="1"/>
          <p:nvPr/>
        </p:nvSpPr>
        <p:spPr>
          <a:xfrm>
            <a:off x="228600" y="2056675"/>
            <a:ext cx="8199118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002060"/>
                </a:solidFill>
                <a:cs typeface="Georgia"/>
              </a:rPr>
              <a:t>LEAD</a:t>
            </a:r>
            <a:r>
              <a:rPr lang="en-US" sz="2000" dirty="0">
                <a:solidFill>
                  <a:srgbClr val="595959"/>
                </a:solidFill>
                <a:cs typeface="Georgia"/>
              </a:rPr>
              <a:t>: </a:t>
            </a:r>
            <a:r>
              <a:rPr lang="en-US" sz="2000" b="1" dirty="0">
                <a:solidFill>
                  <a:srgbClr val="595959"/>
                </a:solidFill>
                <a:cs typeface="Georgia"/>
              </a:rPr>
              <a:t>L</a:t>
            </a:r>
            <a:r>
              <a:rPr lang="en-US" sz="2000" dirty="0">
                <a:solidFill>
                  <a:srgbClr val="595959"/>
                </a:solidFill>
                <a:cs typeface="Georgia"/>
              </a:rPr>
              <a:t>aw </a:t>
            </a:r>
            <a:r>
              <a:rPr lang="en-US" sz="2000" b="1" dirty="0">
                <a:solidFill>
                  <a:srgbClr val="595959"/>
                </a:solidFill>
                <a:cs typeface="Georgia"/>
              </a:rPr>
              <a:t>E</a:t>
            </a:r>
            <a:r>
              <a:rPr lang="en-US" sz="2000" dirty="0">
                <a:solidFill>
                  <a:srgbClr val="595959"/>
                </a:solidFill>
                <a:cs typeface="Georgia"/>
              </a:rPr>
              <a:t>nforcement </a:t>
            </a:r>
            <a:r>
              <a:rPr lang="en-US" sz="2000" b="1" dirty="0">
                <a:solidFill>
                  <a:srgbClr val="595959"/>
                </a:solidFill>
                <a:cs typeface="Georgia"/>
              </a:rPr>
              <a:t>A</a:t>
            </a:r>
            <a:r>
              <a:rPr lang="en-US" sz="2000" dirty="0">
                <a:solidFill>
                  <a:srgbClr val="595959"/>
                </a:solidFill>
                <a:cs typeface="Georgia"/>
              </a:rPr>
              <a:t>ssisted </a:t>
            </a:r>
            <a:r>
              <a:rPr lang="en-US" sz="2000" b="1" dirty="0">
                <a:solidFill>
                  <a:srgbClr val="595959"/>
                </a:solidFill>
                <a:cs typeface="Georgia"/>
              </a:rPr>
              <a:t>D</a:t>
            </a:r>
            <a:r>
              <a:rPr lang="en-US" sz="2000" dirty="0">
                <a:solidFill>
                  <a:srgbClr val="595959"/>
                </a:solidFill>
                <a:cs typeface="Georgia"/>
              </a:rPr>
              <a:t>iversion is the nation’s </a:t>
            </a:r>
            <a:r>
              <a:rPr lang="en-US" sz="2000" i="1" dirty="0">
                <a:solidFill>
                  <a:srgbClr val="595959"/>
                </a:solidFill>
                <a:cs typeface="Georgia"/>
              </a:rPr>
              <a:t>first pre-arrest, pre-booking</a:t>
            </a:r>
            <a:r>
              <a:rPr lang="en-US" sz="2000" dirty="0">
                <a:solidFill>
                  <a:srgbClr val="595959"/>
                </a:solidFill>
                <a:cs typeface="Georgia"/>
              </a:rPr>
              <a:t> diversion initiative.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000" dirty="0">
              <a:solidFill>
                <a:srgbClr val="595959"/>
              </a:solidFill>
              <a:cs typeface="Georgia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595959"/>
                </a:solidFill>
                <a:cs typeface="Georgia"/>
              </a:rPr>
              <a:t>Rather than relying on an endless cycle of arrests, LEAD provides officers and jurisdictions with </a:t>
            </a:r>
            <a:r>
              <a:rPr lang="en-US" sz="2000" b="1" dirty="0">
                <a:solidFill>
                  <a:srgbClr val="002060"/>
                </a:solidFill>
                <a:cs typeface="Georgia"/>
              </a:rPr>
              <a:t>another option </a:t>
            </a:r>
            <a:r>
              <a:rPr lang="en-US" sz="2000" dirty="0">
                <a:solidFill>
                  <a:srgbClr val="595959"/>
                </a:solidFill>
                <a:cs typeface="Georgia"/>
              </a:rPr>
              <a:t>to respond to people whose </a:t>
            </a:r>
            <a:r>
              <a:rPr lang="en-US" sz="2000" b="1" dirty="0">
                <a:solidFill>
                  <a:srgbClr val="2B3990"/>
                </a:solidFill>
                <a:cs typeface="Georgia"/>
              </a:rPr>
              <a:t>repeated</a:t>
            </a:r>
            <a:r>
              <a:rPr lang="en-US" sz="2000" dirty="0">
                <a:solidFill>
                  <a:srgbClr val="595959"/>
                </a:solidFill>
                <a:cs typeface="Georgia"/>
              </a:rPr>
              <a:t> criminal justice involvement stems from unmet behavioral health needs.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000" dirty="0">
              <a:solidFill>
                <a:srgbClr val="595959"/>
              </a:solidFill>
              <a:cs typeface="Georgia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595959"/>
                </a:solidFill>
                <a:cs typeface="Georgia"/>
              </a:rPr>
              <a:t>LEAD is for people with VERY complex needs </a:t>
            </a:r>
            <a:r>
              <a:rPr lang="en-US" sz="2000" b="1" dirty="0">
                <a:solidFill>
                  <a:schemeClr val="tx2"/>
                </a:solidFill>
                <a:cs typeface="Georgia"/>
              </a:rPr>
              <a:t>who just can’t be reached</a:t>
            </a:r>
            <a:r>
              <a:rPr lang="en-US" sz="2000" dirty="0">
                <a:solidFill>
                  <a:srgbClr val="595959"/>
                </a:solidFill>
                <a:cs typeface="Georgia"/>
              </a:rPr>
              <a:t> by existing systems and interventions.</a:t>
            </a:r>
          </a:p>
        </p:txBody>
      </p:sp>
    </p:spTree>
    <p:extLst>
      <p:ext uri="{BB962C8B-B14F-4D97-AF65-F5344CB8AC3E}">
        <p14:creationId xmlns:p14="http://schemas.microsoft.com/office/powerpoint/2010/main" val="25846468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1219200"/>
            <a:ext cx="9144000" cy="484505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 algn="ctr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457200" y="1259344"/>
            <a:ext cx="8382000" cy="51541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lnSpc>
                <a:spcPct val="115000"/>
              </a:lnSpc>
              <a:buClr>
                <a:schemeClr val="dk1"/>
              </a:buClr>
              <a:buSzPts val="1100"/>
            </a:pPr>
            <a:endParaRPr lang="en-US" sz="2400" b="1" dirty="0">
              <a:ea typeface="Georgia"/>
              <a:cs typeface="Georgia"/>
              <a:sym typeface="Georgia"/>
            </a:endParaRPr>
          </a:p>
          <a:p>
            <a:pPr lvl="0">
              <a:lnSpc>
                <a:spcPct val="115000"/>
              </a:lnSpc>
            </a:pPr>
            <a:r>
              <a:rPr lang="en-US" sz="2400" b="1" dirty="0">
                <a:ea typeface="Georgia"/>
                <a:cs typeface="Georgia"/>
                <a:sym typeface="Georgia"/>
              </a:rPr>
              <a:t> L</a:t>
            </a:r>
            <a:r>
              <a:rPr lang="en-US" sz="2400" dirty="0">
                <a:ea typeface="Georgia"/>
                <a:cs typeface="Georgia"/>
                <a:sym typeface="Georgia"/>
              </a:rPr>
              <a:t>aw </a:t>
            </a:r>
            <a:r>
              <a:rPr lang="en-US" sz="2400" b="1" dirty="0">
                <a:ea typeface="Georgia"/>
                <a:cs typeface="Georgia"/>
                <a:sym typeface="Georgia"/>
              </a:rPr>
              <a:t>E</a:t>
            </a:r>
            <a:r>
              <a:rPr lang="en-US" sz="2400" dirty="0">
                <a:ea typeface="Georgia"/>
                <a:cs typeface="Georgia"/>
                <a:sym typeface="Georgia"/>
              </a:rPr>
              <a:t>nforcement </a:t>
            </a:r>
            <a:r>
              <a:rPr lang="en-US" sz="2400" b="1" dirty="0">
                <a:ea typeface="Georgia"/>
                <a:cs typeface="Georgia"/>
                <a:sym typeface="Georgia"/>
              </a:rPr>
              <a:t>A</a:t>
            </a:r>
            <a:r>
              <a:rPr lang="en-US" sz="2400" dirty="0">
                <a:ea typeface="Georgia"/>
                <a:cs typeface="Georgia"/>
                <a:sym typeface="Georgia"/>
              </a:rPr>
              <a:t>ssisted </a:t>
            </a:r>
            <a:r>
              <a:rPr lang="en-US" sz="2400" b="1" dirty="0">
                <a:ea typeface="Georgia"/>
                <a:cs typeface="Georgia"/>
                <a:sym typeface="Georgia"/>
              </a:rPr>
              <a:t>D</a:t>
            </a:r>
            <a:r>
              <a:rPr lang="en-US" sz="2400" dirty="0">
                <a:ea typeface="Georgia"/>
                <a:cs typeface="Georgia"/>
                <a:sym typeface="Georgia"/>
              </a:rPr>
              <a:t>iversion</a:t>
            </a:r>
          </a:p>
          <a:p>
            <a:pPr marL="76200" lvl="0">
              <a:lnSpc>
                <a:spcPct val="115000"/>
              </a:lnSpc>
              <a:buClr>
                <a:srgbClr val="595959"/>
              </a:buClr>
              <a:buSzPts val="2400"/>
            </a:pPr>
            <a:endParaRPr lang="en-US" sz="2400" dirty="0">
              <a:ea typeface="Georgia"/>
              <a:cs typeface="Georgia"/>
              <a:sym typeface="Georgia"/>
            </a:endParaRPr>
          </a:p>
          <a:p>
            <a:pPr marL="914400" lvl="0" indent="-381000">
              <a:lnSpc>
                <a:spcPct val="115000"/>
              </a:lnSpc>
              <a:buClr>
                <a:srgbClr val="595959"/>
              </a:buClr>
              <a:buSzPts val="2400"/>
              <a:buFont typeface="Georgia"/>
              <a:buChar char="-"/>
            </a:pPr>
            <a:r>
              <a:rPr lang="en-US" sz="2400" dirty="0">
                <a:ea typeface="Georgia"/>
                <a:cs typeface="Georgia"/>
                <a:sym typeface="Georgia"/>
              </a:rPr>
              <a:t>Arrest diversions provide for alternative decisions for police officers at point of contact. (Reactive)</a:t>
            </a:r>
          </a:p>
          <a:p>
            <a:pPr marL="914400" lvl="0" indent="-381000">
              <a:lnSpc>
                <a:spcPct val="115000"/>
              </a:lnSpc>
              <a:buClr>
                <a:srgbClr val="595959"/>
              </a:buClr>
              <a:buSzPts val="2400"/>
              <a:buFont typeface="Georgia"/>
              <a:buChar char="-"/>
            </a:pPr>
            <a:endParaRPr lang="en-US" sz="2400" dirty="0">
              <a:ea typeface="Georgia"/>
              <a:cs typeface="Georgia"/>
              <a:sym typeface="Georgia"/>
            </a:endParaRPr>
          </a:p>
          <a:p>
            <a:pPr marL="914400" lvl="0" indent="-381000">
              <a:lnSpc>
                <a:spcPct val="115000"/>
              </a:lnSpc>
              <a:buClr>
                <a:srgbClr val="595959"/>
              </a:buClr>
              <a:buSzPts val="2400"/>
              <a:buFont typeface="Georgia"/>
              <a:buChar char="-"/>
            </a:pPr>
            <a:r>
              <a:rPr lang="en-US" sz="2400" dirty="0">
                <a:ea typeface="Georgia"/>
                <a:cs typeface="Georgia"/>
                <a:sym typeface="Georgia"/>
              </a:rPr>
              <a:t>Social contact referrals provide for entry to services for people with frequent system contact without a new alleged law violation. (Proactive)</a:t>
            </a:r>
          </a:p>
          <a:p>
            <a:pPr lvl="0">
              <a:lnSpc>
                <a:spcPct val="115000"/>
              </a:lnSpc>
              <a:buClr>
                <a:schemeClr val="dk1"/>
              </a:buClr>
              <a:buSzPts val="1100"/>
            </a:pPr>
            <a:endParaRPr lang="en-US" sz="2400" dirty="0">
              <a:ea typeface="Georgia"/>
              <a:cs typeface="Georgia"/>
              <a:sym typeface="Georgia"/>
            </a:endParaRPr>
          </a:p>
          <a:p>
            <a:pPr marL="63500" lvl="0">
              <a:lnSpc>
                <a:spcPct val="115000"/>
              </a:lnSpc>
              <a:buClr>
                <a:srgbClr val="595959"/>
              </a:buClr>
              <a:buSzPts val="2600"/>
            </a:pPr>
            <a:endParaRPr lang="en-US" sz="2400" b="1" dirty="0">
              <a:ea typeface="Georgia"/>
              <a:cs typeface="Georgia"/>
              <a:sym typeface="Georgia"/>
            </a:endParaRPr>
          </a:p>
          <a:p>
            <a:pPr marL="914400" lvl="1" indent="-393700">
              <a:lnSpc>
                <a:spcPct val="115000"/>
              </a:lnSpc>
              <a:buClr>
                <a:srgbClr val="595959"/>
              </a:buClr>
              <a:buSzPts val="2600"/>
              <a:buFont typeface="Georgia"/>
              <a:buChar char="•"/>
            </a:pPr>
            <a:endParaRPr lang="en-US" sz="2400" dirty="0">
              <a:ea typeface="Georgia"/>
              <a:cs typeface="Georgia"/>
              <a:sym typeface="Georgia"/>
            </a:endParaRPr>
          </a:p>
        </p:txBody>
      </p:sp>
      <p:sp>
        <p:nvSpPr>
          <p:cNvPr id="9" name="Subtitle 2"/>
          <p:cNvSpPr txBox="1">
            <a:spLocks/>
          </p:cNvSpPr>
          <p:nvPr/>
        </p:nvSpPr>
        <p:spPr>
          <a:xfrm>
            <a:off x="1" y="304800"/>
            <a:ext cx="9143998" cy="93806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1" dirty="0">
                <a:solidFill>
                  <a:schemeClr val="tx1"/>
                </a:solidFill>
                <a:latin typeface="Georgia" charset="0"/>
                <a:ea typeface="Georgia" charset="0"/>
                <a:cs typeface="Georgia" charset="0"/>
              </a:rPr>
              <a:t>LEAD as a System Centered Approach </a:t>
            </a:r>
          </a:p>
        </p:txBody>
      </p:sp>
    </p:spTree>
    <p:extLst>
      <p:ext uri="{BB962C8B-B14F-4D97-AF65-F5344CB8AC3E}">
        <p14:creationId xmlns:p14="http://schemas.microsoft.com/office/powerpoint/2010/main" val="152950951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1219200"/>
            <a:ext cx="9144000" cy="484505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 algn="ctr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457200" y="1259344"/>
            <a:ext cx="8382000" cy="51541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lnSpc>
                <a:spcPct val="115000"/>
              </a:lnSpc>
              <a:buClr>
                <a:schemeClr val="dk1"/>
              </a:buClr>
              <a:buSzPts val="1100"/>
            </a:pPr>
            <a:endParaRPr lang="en-US" sz="2400" b="1" dirty="0">
              <a:ea typeface="Georgia"/>
              <a:cs typeface="Georgia"/>
              <a:sym typeface="Georgia"/>
            </a:endParaRPr>
          </a:p>
          <a:p>
            <a:pPr lvl="0">
              <a:lnSpc>
                <a:spcPct val="115000"/>
              </a:lnSpc>
            </a:pPr>
            <a:r>
              <a:rPr lang="en-US" sz="2400" b="1" dirty="0">
                <a:ea typeface="Georgia"/>
                <a:cs typeface="Georgia"/>
                <a:sym typeface="Georgia"/>
              </a:rPr>
              <a:t> L</a:t>
            </a:r>
            <a:r>
              <a:rPr lang="en-US" sz="2400" dirty="0">
                <a:ea typeface="Georgia"/>
                <a:cs typeface="Georgia"/>
                <a:sym typeface="Georgia"/>
              </a:rPr>
              <a:t>et </a:t>
            </a:r>
            <a:r>
              <a:rPr lang="en-US" sz="2400" b="1" dirty="0">
                <a:ea typeface="Georgia"/>
                <a:cs typeface="Georgia"/>
                <a:sym typeface="Georgia"/>
              </a:rPr>
              <a:t>E</a:t>
            </a:r>
            <a:r>
              <a:rPr lang="en-US" sz="2400" dirty="0">
                <a:ea typeface="Georgia"/>
                <a:cs typeface="Georgia"/>
                <a:sym typeface="Georgia"/>
              </a:rPr>
              <a:t>veryone </a:t>
            </a:r>
            <a:r>
              <a:rPr lang="en-US" sz="2400" b="1" dirty="0">
                <a:ea typeface="Georgia"/>
                <a:cs typeface="Georgia"/>
                <a:sym typeface="Georgia"/>
              </a:rPr>
              <a:t>A</a:t>
            </a:r>
            <a:r>
              <a:rPr lang="en-US" sz="2400" dirty="0">
                <a:ea typeface="Georgia"/>
                <a:cs typeface="Georgia"/>
                <a:sym typeface="Georgia"/>
              </a:rPr>
              <a:t>dvance with </a:t>
            </a:r>
            <a:r>
              <a:rPr lang="en-US" sz="2400" b="1" dirty="0">
                <a:ea typeface="Georgia"/>
                <a:cs typeface="Georgia"/>
                <a:sym typeface="Georgia"/>
              </a:rPr>
              <a:t>D</a:t>
            </a:r>
            <a:r>
              <a:rPr lang="en-US" sz="2400" dirty="0">
                <a:ea typeface="Georgia"/>
                <a:cs typeface="Georgia"/>
                <a:sym typeface="Georgia"/>
              </a:rPr>
              <a:t>ignity</a:t>
            </a:r>
          </a:p>
          <a:p>
            <a:pPr marL="863600" lvl="1" indent="-342900">
              <a:lnSpc>
                <a:spcPct val="115000"/>
              </a:lnSpc>
              <a:buClr>
                <a:srgbClr val="595959"/>
              </a:buClr>
              <a:buSzPts val="2600"/>
              <a:buFont typeface="Arial" panose="020B0604020202020204" pitchFamily="34" charset="0"/>
              <a:buChar char="•"/>
            </a:pPr>
            <a:r>
              <a:rPr lang="en-US" sz="2400" dirty="0">
                <a:ea typeface="Georgia"/>
                <a:cs typeface="Georgia"/>
                <a:sym typeface="Georgia"/>
              </a:rPr>
              <a:t>Direct community referrals to LEAD services without system gatekeeping.</a:t>
            </a:r>
          </a:p>
          <a:p>
            <a:pPr marL="914400" lvl="1" indent="-393700">
              <a:lnSpc>
                <a:spcPct val="115000"/>
              </a:lnSpc>
              <a:buClr>
                <a:srgbClr val="595959"/>
              </a:buClr>
              <a:buSzPts val="2600"/>
              <a:buFont typeface="Georgia"/>
              <a:buChar char="•"/>
            </a:pPr>
            <a:r>
              <a:rPr lang="en-US" sz="2400" dirty="0">
                <a:ea typeface="Georgia"/>
                <a:cs typeface="Georgia"/>
                <a:sym typeface="Georgia"/>
              </a:rPr>
              <a:t>Direct access to LEAD case management without front end system involvement.</a:t>
            </a:r>
          </a:p>
          <a:p>
            <a:pPr marL="914400" lvl="1" indent="-393700">
              <a:lnSpc>
                <a:spcPct val="115000"/>
              </a:lnSpc>
              <a:buClr>
                <a:srgbClr val="595959"/>
              </a:buClr>
              <a:buSzPts val="2600"/>
              <a:buFont typeface="Georgia"/>
              <a:buChar char="•"/>
            </a:pPr>
            <a:r>
              <a:rPr lang="en-US" sz="2400" dirty="0">
                <a:ea typeface="Georgia"/>
                <a:cs typeface="Georgia"/>
                <a:sym typeface="Georgia"/>
              </a:rPr>
              <a:t>Still allows for system collaboration to ensure reduced negative impacts.</a:t>
            </a:r>
          </a:p>
          <a:p>
            <a:pPr marL="914400" lvl="1" indent="-393700">
              <a:lnSpc>
                <a:spcPct val="115000"/>
              </a:lnSpc>
              <a:buClr>
                <a:srgbClr val="595959"/>
              </a:buClr>
              <a:buSzPts val="2600"/>
              <a:buFont typeface="Georgia"/>
              <a:buChar char="•"/>
            </a:pPr>
            <a:r>
              <a:rPr lang="en-US" sz="2400" dirty="0">
                <a:ea typeface="Georgia"/>
                <a:cs typeface="Georgia"/>
                <a:sym typeface="Georgia"/>
              </a:rPr>
              <a:t>Provides for true community involvement in public safety.</a:t>
            </a:r>
          </a:p>
          <a:p>
            <a:pPr marL="914400" lvl="1" indent="-393700">
              <a:lnSpc>
                <a:spcPct val="115000"/>
              </a:lnSpc>
              <a:buClr>
                <a:srgbClr val="595959"/>
              </a:buClr>
              <a:buSzPts val="2600"/>
              <a:buFont typeface="Georgia"/>
              <a:buChar char="•"/>
            </a:pPr>
            <a:endParaRPr lang="en-US" sz="2400" dirty="0">
              <a:ea typeface="Georgia"/>
              <a:cs typeface="Georgia"/>
              <a:sym typeface="Georgia"/>
            </a:endParaRPr>
          </a:p>
          <a:p>
            <a:pPr marL="914400" lvl="1" indent="-393700">
              <a:lnSpc>
                <a:spcPct val="115000"/>
              </a:lnSpc>
              <a:buClr>
                <a:srgbClr val="595959"/>
              </a:buClr>
              <a:buSzPts val="2600"/>
              <a:buFont typeface="Georgia"/>
              <a:buChar char="•"/>
            </a:pPr>
            <a:endParaRPr lang="en-US" sz="2400" dirty="0">
              <a:ea typeface="Georgia"/>
              <a:cs typeface="Georgia"/>
              <a:sym typeface="Georgia"/>
            </a:endParaRPr>
          </a:p>
        </p:txBody>
      </p:sp>
      <p:sp>
        <p:nvSpPr>
          <p:cNvPr id="9" name="Subtitle 2"/>
          <p:cNvSpPr txBox="1">
            <a:spLocks/>
          </p:cNvSpPr>
          <p:nvPr/>
        </p:nvSpPr>
        <p:spPr>
          <a:xfrm>
            <a:off x="1" y="304800"/>
            <a:ext cx="9143998" cy="93806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1" dirty="0">
                <a:solidFill>
                  <a:schemeClr val="tx1"/>
                </a:solidFill>
                <a:latin typeface="Georgia" charset="0"/>
                <a:ea typeface="Georgia" charset="0"/>
                <a:cs typeface="Georgia" charset="0"/>
              </a:rPr>
              <a:t>LEAD as a Community Centered Approach</a:t>
            </a:r>
          </a:p>
        </p:txBody>
      </p:sp>
    </p:spTree>
    <p:extLst>
      <p:ext uri="{BB962C8B-B14F-4D97-AF65-F5344CB8AC3E}">
        <p14:creationId xmlns:p14="http://schemas.microsoft.com/office/powerpoint/2010/main" val="61594131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1219200"/>
            <a:ext cx="9144000" cy="484505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200" dirty="0"/>
          </a:p>
        </p:txBody>
      </p:sp>
      <p:sp>
        <p:nvSpPr>
          <p:cNvPr id="4" name="TextBox 3"/>
          <p:cNvSpPr txBox="1"/>
          <p:nvPr/>
        </p:nvSpPr>
        <p:spPr>
          <a:xfrm>
            <a:off x="76200" y="1295401"/>
            <a:ext cx="674088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595959"/>
                </a:solidFill>
                <a:cs typeface="Georgia"/>
              </a:rPr>
              <a:t>Collective governance and management are at the center of every LEAD site.</a:t>
            </a:r>
          </a:p>
        </p:txBody>
      </p:sp>
      <p:sp>
        <p:nvSpPr>
          <p:cNvPr id="9" name="Subtitle 2"/>
          <p:cNvSpPr txBox="1">
            <a:spLocks/>
          </p:cNvSpPr>
          <p:nvPr/>
        </p:nvSpPr>
        <p:spPr>
          <a:xfrm>
            <a:off x="457202" y="409950"/>
            <a:ext cx="8686798" cy="57473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spcBef>
                <a:spcPts val="0"/>
              </a:spcBef>
            </a:pPr>
            <a:r>
              <a:rPr lang="en-US" b="1" dirty="0">
                <a:solidFill>
                  <a:srgbClr val="2B3990"/>
                </a:solidFill>
                <a:ea typeface="Georgia" charset="0"/>
                <a:cs typeface="Georgia" charset="0"/>
              </a:rPr>
              <a:t>LEAD Power Sharing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2233970-9747-5547-97FA-B40D5CC53203}"/>
              </a:ext>
            </a:extLst>
          </p:cNvPr>
          <p:cNvSpPr txBox="1"/>
          <p:nvPr/>
        </p:nvSpPr>
        <p:spPr>
          <a:xfrm>
            <a:off x="152400" y="2286000"/>
            <a:ext cx="8319281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595959"/>
                </a:solidFill>
                <a:cs typeface="Georgia"/>
              </a:rPr>
              <a:t>LEAD </a:t>
            </a:r>
            <a:r>
              <a:rPr lang="en-US" sz="2000" b="1" dirty="0">
                <a:solidFill>
                  <a:srgbClr val="595959"/>
                </a:solidFill>
                <a:cs typeface="Georgia"/>
              </a:rPr>
              <a:t>isn’t “owned” </a:t>
            </a:r>
            <a:r>
              <a:rPr lang="en-US" sz="2000" dirty="0">
                <a:solidFill>
                  <a:srgbClr val="595959"/>
                </a:solidFill>
                <a:cs typeface="Georgia"/>
              </a:rPr>
              <a:t>by any one stakeholder or agency.</a:t>
            </a:r>
          </a:p>
          <a:p>
            <a:endParaRPr lang="en-US" sz="2000" dirty="0">
              <a:solidFill>
                <a:srgbClr val="595959"/>
              </a:solidFill>
              <a:cs typeface="Georgia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595959"/>
                </a:solidFill>
                <a:cs typeface="Georgia"/>
              </a:rPr>
              <a:t>Multi-agency </a:t>
            </a:r>
            <a:r>
              <a:rPr lang="en-US" sz="2000" b="1" dirty="0">
                <a:solidFill>
                  <a:srgbClr val="595959"/>
                </a:solidFill>
                <a:cs typeface="Georgia"/>
              </a:rPr>
              <a:t>Policy Coordinating Group (PCG) </a:t>
            </a:r>
            <a:r>
              <a:rPr lang="en-US" sz="2000" dirty="0">
                <a:solidFill>
                  <a:srgbClr val="595959"/>
                </a:solidFill>
                <a:cs typeface="Georgia"/>
              </a:rPr>
              <a:t>provides collective governance and joint decision-making.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000" dirty="0">
              <a:solidFill>
                <a:srgbClr val="595959"/>
              </a:solidFill>
              <a:cs typeface="Georgia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b="1" dirty="0">
                <a:solidFill>
                  <a:srgbClr val="595959"/>
                </a:solidFill>
                <a:cs typeface="Georgia"/>
              </a:rPr>
              <a:t>Operational Work Group (OWG) </a:t>
            </a:r>
            <a:r>
              <a:rPr lang="en-US" sz="2000" dirty="0">
                <a:solidFill>
                  <a:srgbClr val="595959"/>
                </a:solidFill>
                <a:cs typeface="Georgia"/>
              </a:rPr>
              <a:t>includes all operational partners; together, they support coordination and case reviews.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000" dirty="0">
              <a:solidFill>
                <a:srgbClr val="595959"/>
              </a:solidFill>
              <a:cs typeface="Georgia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b="1" dirty="0">
                <a:solidFill>
                  <a:srgbClr val="595959"/>
                </a:solidFill>
                <a:cs typeface="Georgia"/>
              </a:rPr>
              <a:t>Community Leadership Team (CLT) </a:t>
            </a:r>
            <a:r>
              <a:rPr lang="en-US" sz="2000" dirty="0">
                <a:solidFill>
                  <a:srgbClr val="595959"/>
                </a:solidFill>
                <a:cs typeface="Georgia"/>
              </a:rPr>
              <a:t>provides community input, education, and transparency.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66932072-60C3-C84F-BAFC-EE305DB5520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25017" y="865365"/>
            <a:ext cx="1946420" cy="19464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08402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Custom 1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74747"/>
      </a:accent5>
      <a:accent6>
        <a:srgbClr val="F79646"/>
      </a:accent6>
      <a:hlink>
        <a:srgbClr val="0000FF"/>
      </a:hlink>
      <a:folHlink>
        <a:srgbClr val="800080"/>
      </a:folHlink>
    </a:clrScheme>
    <a:fontScheme name="Civic">
      <a:majorFont>
        <a:latin typeface="Georgia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华文新魏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LEAD_NSB_PresentationTemplate_0WORKING" id="{98341377-BFA9-D044-856E-1436A54CB37F}" vid="{4AE6A219-3A63-6241-8F46-B6529361581D}"/>
    </a:ext>
  </a:extLst>
</a:theme>
</file>

<file path=ppt/theme/theme2.xml><?xml version="1.0" encoding="utf-8"?>
<a:theme xmlns:a="http://schemas.openxmlformats.org/drawingml/2006/main" name="1_Office Theme">
  <a:themeElements>
    <a:clrScheme name="MPLS">
      <a:dk1>
        <a:srgbClr val="171616"/>
      </a:dk1>
      <a:lt1>
        <a:sysClr val="window" lastClr="FFFFFF"/>
      </a:lt1>
      <a:dk2>
        <a:srgbClr val="008AC0"/>
      </a:dk2>
      <a:lt2>
        <a:srgbClr val="D5D0CA"/>
      </a:lt2>
      <a:accent1>
        <a:srgbClr val="008AC0"/>
      </a:accent1>
      <a:accent2>
        <a:srgbClr val="A2B427"/>
      </a:accent2>
      <a:accent3>
        <a:srgbClr val="F68628"/>
      </a:accent3>
      <a:accent4>
        <a:srgbClr val="5543A2"/>
      </a:accent4>
      <a:accent5>
        <a:srgbClr val="FFCE34"/>
      </a:accent5>
      <a:accent6>
        <a:srgbClr val="E31837"/>
      </a:accent6>
      <a:hlink>
        <a:srgbClr val="0563C1"/>
      </a:hlink>
      <a:folHlink>
        <a:srgbClr val="954F72"/>
      </a:folHlink>
    </a:clrScheme>
    <a:fontScheme name="Mpls">
      <a:majorFont>
        <a:latin typeface="Calibri Light"/>
        <a:ea typeface=""/>
        <a:cs typeface=""/>
      </a:majorFont>
      <a:minorFont>
        <a:latin typeface="Calibri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plsTemplate" id="{5DF12D5D-555B-43D9-96CA-FFBD33B01BC8}" vid="{96A91B65-9C53-4F5E-8131-18CC1A576046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LEAD_NSB_PresentationTemplate_01</Template>
  <TotalTime>7987</TotalTime>
  <Words>2255</Words>
  <Application>Microsoft Office PowerPoint</Application>
  <PresentationFormat>On-screen Show (4:3)</PresentationFormat>
  <Paragraphs>318</Paragraphs>
  <Slides>34</Slides>
  <Notes>13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34</vt:i4>
      </vt:variant>
    </vt:vector>
  </HeadingPairs>
  <TitlesOfParts>
    <vt:vector size="43" baseType="lpstr">
      <vt:lpstr>Arial</vt:lpstr>
      <vt:lpstr>Calibri</vt:lpstr>
      <vt:lpstr>Calibri Light</vt:lpstr>
      <vt:lpstr>Georgia</vt:lpstr>
      <vt:lpstr>Georgia (Body)</vt:lpstr>
      <vt:lpstr>Google Sans</vt:lpstr>
      <vt:lpstr>Wingdings</vt:lpstr>
      <vt:lpstr>Office Theme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LEAD on Lake Street</vt:lpstr>
      <vt:lpstr>Speakers</vt:lpstr>
      <vt:lpstr>PowerPoint Presentation</vt:lpstr>
      <vt:lpstr>PowerPoint Presentation</vt:lpstr>
      <vt:lpstr>LEAD complements existing City Attorney’s Office work</vt:lpstr>
      <vt:lpstr>The Minneapolis City Attorney’s Office will participate in, and help fund LEAD</vt:lpstr>
      <vt:lpstr>Law Enforcement will be decentered from referral process, but has committed to helping LEAD succeed</vt:lpstr>
      <vt:lpstr>Community members will play an active role in LEAD</vt:lpstr>
      <vt:lpstr>Pilot scope and keys to success</vt:lpstr>
      <vt:lpstr>What do we want to measure?  </vt:lpstr>
      <vt:lpstr>PowerPoint Presentation</vt:lpstr>
      <vt:lpstr>Questions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Law Enforcement Assisted Diversion (LEAD): Paradigm Shift</dc:title>
  <dc:creator>Microsoft Office User</dc:creator>
  <cp:lastModifiedBy>dbroo</cp:lastModifiedBy>
  <cp:revision>205</cp:revision>
  <cp:lastPrinted>2019-09-16T19:32:51Z</cp:lastPrinted>
  <dcterms:created xsi:type="dcterms:W3CDTF">2016-02-29T20:07:27Z</dcterms:created>
  <dcterms:modified xsi:type="dcterms:W3CDTF">2021-11-05T18:57:03Z</dcterms:modified>
</cp:coreProperties>
</file>